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2"/>
  </p:notesMasterIdLst>
  <p:handoutMasterIdLst>
    <p:handoutMasterId r:id="rId23"/>
  </p:handoutMasterIdLst>
  <p:sldIdLst>
    <p:sldId id="272" r:id="rId2"/>
    <p:sldId id="275" r:id="rId3"/>
    <p:sldId id="258" r:id="rId4"/>
    <p:sldId id="259" r:id="rId5"/>
    <p:sldId id="301" r:id="rId6"/>
    <p:sldId id="302" r:id="rId7"/>
    <p:sldId id="277" r:id="rId8"/>
    <p:sldId id="260" r:id="rId9"/>
    <p:sldId id="300" r:id="rId10"/>
    <p:sldId id="262" r:id="rId11"/>
    <p:sldId id="303" r:id="rId12"/>
    <p:sldId id="266" r:id="rId13"/>
    <p:sldId id="304" r:id="rId14"/>
    <p:sldId id="281" r:id="rId15"/>
    <p:sldId id="279" r:id="rId16"/>
    <p:sldId id="305" r:id="rId17"/>
    <p:sldId id="307" r:id="rId18"/>
    <p:sldId id="306" r:id="rId19"/>
    <p:sldId id="308" r:id="rId20"/>
    <p:sldId id="287" r:id="rId21"/>
  </p:sldIdLst>
  <p:sldSz cx="9144000" cy="6858000" type="screen4x3"/>
  <p:notesSz cx="66690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18" autoAdjust="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2017-2018</c:v>
                </c:pt>
                <c:pt idx="1">
                  <c:v>2018-2019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39</c:v>
                </c:pt>
                <c:pt idx="1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70-4C82-971F-960C25AB62E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СОШ с ДО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2017-2018</c:v>
                </c:pt>
                <c:pt idx="1">
                  <c:v>2018-2019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15</c:v>
                </c:pt>
                <c:pt idx="1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70-4C82-971F-960C25AB62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35983663"/>
        <c:axId val="1335985743"/>
      </c:barChart>
      <c:catAx>
        <c:axId val="13359836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35985743"/>
        <c:crosses val="autoZero"/>
        <c:auto val="1"/>
        <c:lblAlgn val="ctr"/>
        <c:lblOffset val="100"/>
        <c:noMultiLvlLbl val="0"/>
      </c:catAx>
      <c:valAx>
        <c:axId val="13359857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359836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МДОО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m/d/yyyy</c:formatCode>
                <c:ptCount val="3"/>
                <c:pt idx="0">
                  <c:v>42736</c:v>
                </c:pt>
                <c:pt idx="1">
                  <c:v>43101</c:v>
                </c:pt>
                <c:pt idx="2">
                  <c:v>43466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8815</c:v>
                </c:pt>
                <c:pt idx="1">
                  <c:v>9008</c:v>
                </c:pt>
                <c:pt idx="2">
                  <c:v>9091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B3-432A-996E-74EACB6EBBA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ДОО всего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m/d/yyyy</c:formatCode>
                <c:ptCount val="3"/>
                <c:pt idx="0">
                  <c:v>42736</c:v>
                </c:pt>
                <c:pt idx="1">
                  <c:v>43101</c:v>
                </c:pt>
                <c:pt idx="2">
                  <c:v>43466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9008</c:v>
                </c:pt>
                <c:pt idx="1">
                  <c:v>9371</c:v>
                </c:pt>
                <c:pt idx="2">
                  <c:v>9460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B3-432A-996E-74EACB6EBB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35945871"/>
        <c:axId val="1335945039"/>
      </c:barChart>
      <c:dateAx>
        <c:axId val="1335945871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35945039"/>
        <c:crosses val="autoZero"/>
        <c:auto val="1"/>
        <c:lblOffset val="100"/>
        <c:baseTimeUnit val="years"/>
      </c:dateAx>
      <c:valAx>
        <c:axId val="13359450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359458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2017-2018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3-7 лет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6825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18-40F5-81A5-F242CB0A1A8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3-7 лет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6976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18-40F5-81A5-F242CB0A1A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62185647"/>
        <c:axId val="1362190223"/>
      </c:barChart>
      <c:catAx>
        <c:axId val="136218564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62190223"/>
        <c:crosses val="autoZero"/>
        <c:auto val="1"/>
        <c:lblAlgn val="ctr"/>
        <c:lblOffset val="100"/>
        <c:noMultiLvlLbl val="0"/>
      </c:catAx>
      <c:valAx>
        <c:axId val="13621902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621856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2017-2018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547-49B5-B8C4-05F26D5395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до 3х лет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2183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47-49B5-B8C4-05F26D53953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до 3х лет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47-49B5-B8C4-05F26D5395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62196047"/>
        <c:axId val="1362197295"/>
      </c:barChart>
      <c:catAx>
        <c:axId val="136219604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62197295"/>
        <c:crosses val="autoZero"/>
        <c:auto val="1"/>
        <c:lblAlgn val="ctr"/>
        <c:lblOffset val="100"/>
        <c:noMultiLvlLbl val="0"/>
      </c:catAx>
      <c:valAx>
        <c:axId val="13621972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62196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 счет внутренних резервов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D164-4402-BEFA-BF75F8A4578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3-D164-4402-BEFA-BF75F8A4578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5-D164-4402-BEFA-BF75F8A4578A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гг. (план)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75</c:v>
                </c:pt>
                <c:pt idx="1">
                  <c:v>65</c:v>
                </c:pt>
                <c:pt idx="2">
                  <c:v>45</c:v>
                </c:pt>
                <c:pt idx="3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164-4402-BEFA-BF75F8A4578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счет внутренних резервов2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гг. (план)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7-D164-4402-BEFA-BF75F8A4578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 счет возврата помещений
 ранее используемых не по назначению и открытия ГКП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гг. (план)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8-D164-4402-BEFA-BF75F8A4578A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За счет возврата помещений ранее используемых не по назначению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гг. (план)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9-D164-4402-BEFA-BF75F8A4578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7130752"/>
        <c:axId val="31011584"/>
      </c:barChart>
      <c:catAx>
        <c:axId val="77130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1011584"/>
        <c:crosses val="autoZero"/>
        <c:auto val="1"/>
        <c:lblAlgn val="ctr"/>
        <c:lblOffset val="100"/>
        <c:noMultiLvlLbl val="0"/>
      </c:catAx>
      <c:valAx>
        <c:axId val="310115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130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2017-2018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адаптационные группы</c:v>
                </c:pt>
                <c:pt idx="1">
                  <c:v>КЦ</c:v>
                </c:pt>
                <c:pt idx="2">
                  <c:v>Группы выходного дня</c:v>
                </c:pt>
                <c:pt idx="3">
                  <c:v>ГКП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46</c:v>
                </c:pt>
                <c:pt idx="1">
                  <c:v>42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DE-40C7-AB91-34DB09FDA02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адаптационные группы</c:v>
                </c:pt>
                <c:pt idx="1">
                  <c:v>КЦ</c:v>
                </c:pt>
                <c:pt idx="2">
                  <c:v>Группы выходного дня</c:v>
                </c:pt>
                <c:pt idx="3">
                  <c:v>ГКП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41</c:v>
                </c:pt>
                <c:pt idx="1">
                  <c:v>131</c:v>
                </c:pt>
                <c:pt idx="2">
                  <c:v>6</c:v>
                </c:pt>
                <c:pt idx="3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DE-40C7-AB91-34DB09FDA02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адаптационные группы</c:v>
                </c:pt>
                <c:pt idx="1">
                  <c:v>КЦ</c:v>
                </c:pt>
                <c:pt idx="2">
                  <c:v>Группы выходного дня</c:v>
                </c:pt>
                <c:pt idx="3">
                  <c:v>ГКП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76DE-40C7-AB91-34DB09FDA0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35947119"/>
        <c:axId val="1335950447"/>
      </c:barChart>
      <c:catAx>
        <c:axId val="13359471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35950447"/>
        <c:crosses val="autoZero"/>
        <c:auto val="1"/>
        <c:lblAlgn val="ctr"/>
        <c:lblOffset val="100"/>
        <c:noMultiLvlLbl val="0"/>
      </c:catAx>
      <c:valAx>
        <c:axId val="13359504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359471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низкий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2017-2018</c:v>
                </c:pt>
                <c:pt idx="1">
                  <c:v>2018-2019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4.2</c:v>
                </c:pt>
                <c:pt idx="1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FF-43B7-AA49-27E1F55584C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2017-2018</c:v>
                </c:pt>
                <c:pt idx="1">
                  <c:v>2018-2019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39.4</c:v>
                </c:pt>
                <c:pt idx="1">
                  <c:v>37.6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FF-43B7-AA49-27E1F55584C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высокий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2017-2018</c:v>
                </c:pt>
                <c:pt idx="1">
                  <c:v>2018-2019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56.4</c:v>
                </c:pt>
                <c:pt idx="1">
                  <c:v>58.2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FF-43B7-AA49-27E1F55584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59689199"/>
        <c:axId val="1359687119"/>
      </c:barChart>
      <c:catAx>
        <c:axId val="13596891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59687119"/>
        <c:crosses val="autoZero"/>
        <c:auto val="1"/>
        <c:lblAlgn val="ctr"/>
        <c:lblOffset val="100"/>
        <c:noMultiLvlLbl val="0"/>
      </c:catAx>
      <c:valAx>
        <c:axId val="13596871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596891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7586013818589789E-2"/>
                  <c:y val="3.2323006090468802E-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72,5%</a:t>
                    </a:r>
                    <a:endParaRPr lang="en-US" b="1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1CE-4C3C-A463-4FAFB60C04D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b="1" smtClean="0"/>
                      <a:t>72,5%</a:t>
                    </a:r>
                    <a:endParaRPr lang="en-US" b="1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1CE-4C3C-A463-4FAFB60C04D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b="1" smtClean="0"/>
                      <a:t>71%</a:t>
                    </a:r>
                    <a:endParaRPr lang="en-US" b="1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1CE-4C3C-A463-4FAFB60C04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m/d/yyyy</c:formatCode>
                <c:ptCount val="4"/>
                <c:pt idx="0">
                  <c:v>42370</c:v>
                </c:pt>
                <c:pt idx="1">
                  <c:v>42736</c:v>
                </c:pt>
                <c:pt idx="2">
                  <c:v>43101</c:v>
                </c:pt>
                <c:pt idx="3">
                  <c:v>43466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72.5</c:v>
                </c:pt>
                <c:pt idx="1">
                  <c:v>72.5</c:v>
                </c:pt>
                <c:pt idx="2">
                  <c:v>71</c:v>
                </c:pt>
                <c:pt idx="3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1CE-4C3C-A463-4FAFB60C04D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3132160"/>
        <c:axId val="103147392"/>
      </c:barChart>
      <c:dateAx>
        <c:axId val="103132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03147392"/>
        <c:crosses val="autoZero"/>
        <c:auto val="1"/>
        <c:lblOffset val="100"/>
        <c:baseTimeUnit val="years"/>
      </c:dateAx>
      <c:valAx>
        <c:axId val="103147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31321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2017-2018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компетентность руководителя</c:v>
                </c:pt>
                <c:pt idx="1">
                  <c:v>вопросы качества образования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0.54500000000000004</c:v>
                </c:pt>
                <c:pt idx="1">
                  <c:v>0.45500000000000002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BC-4566-9728-AB607C70DE2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компетентность руководителя</c:v>
                </c:pt>
                <c:pt idx="1">
                  <c:v>вопросы качества образования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0" formatCode="0.00%">
                  <c:v>0.27300000000000002</c:v>
                </c:pt>
                <c:pt idx="1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BC-4566-9728-AB607C70DE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22356224"/>
        <c:axId val="822347488"/>
      </c:barChart>
      <c:catAx>
        <c:axId val="82235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22347488"/>
        <c:crosses val="autoZero"/>
        <c:auto val="1"/>
        <c:lblAlgn val="ctr"/>
        <c:lblOffset val="100"/>
        <c:noMultiLvlLbl val="0"/>
      </c:catAx>
      <c:valAx>
        <c:axId val="822347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22356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35CD8-6F62-42EB-81D0-4FF331420955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4EEBE-A0D9-4017-B590-1A43E8E0AA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810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04321F-D9AC-4E79-AF83-FDA8C6C73CDA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01662-07C5-4E56-B1DD-D77DC60BE3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619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76D50-D308-4858-88A3-41E26B23652B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3DE6-4A3D-47AF-8D68-E4F3D72F9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76D50-D308-4858-88A3-41E26B23652B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3DE6-4A3D-47AF-8D68-E4F3D72F9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76D50-D308-4858-88A3-41E26B23652B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3DE6-4A3D-47AF-8D68-E4F3D72F9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76D50-D308-4858-88A3-41E26B23652B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3DE6-4A3D-47AF-8D68-E4F3D72F9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76D50-D308-4858-88A3-41E26B23652B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3DE6-4A3D-47AF-8D68-E4F3D72F9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76D50-D308-4858-88A3-41E26B23652B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3DE6-4A3D-47AF-8D68-E4F3D72F9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76D50-D308-4858-88A3-41E26B23652B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3DE6-4A3D-47AF-8D68-E4F3D72F9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76D50-D308-4858-88A3-41E26B23652B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3DE6-4A3D-47AF-8D68-E4F3D72F9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76D50-D308-4858-88A3-41E26B23652B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3DE6-4A3D-47AF-8D68-E4F3D72F9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76D50-D308-4858-88A3-41E26B23652B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3DE6-4A3D-47AF-8D68-E4F3D72F9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76D50-D308-4858-88A3-41E26B23652B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3DE6-4A3D-47AF-8D68-E4F3D72F93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0776D50-D308-4858-88A3-41E26B23652B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6343DE6-4A3D-47AF-8D68-E4F3D72F9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928802"/>
            <a:ext cx="8244565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latin typeface="+mj-lt"/>
              </a:rPr>
              <a:t>Публичный доклад</a:t>
            </a:r>
          </a:p>
          <a:p>
            <a:pPr algn="ctr"/>
            <a:endParaRPr lang="ru-RU" sz="20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ysClr val="windowText" lastClr="000000"/>
              </a:solidFill>
              <a:latin typeface="+mj-lt"/>
            </a:endParaRPr>
          </a:p>
          <a:p>
            <a:pPr algn="ctr"/>
            <a:r>
              <a:rPr lang="ru-RU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latin typeface="+mj-lt"/>
              </a:rPr>
              <a:t>по итогам работы системы дошкольного образования</a:t>
            </a:r>
          </a:p>
          <a:p>
            <a:pPr algn="ctr"/>
            <a:endParaRPr lang="ru-RU" sz="20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ysClr val="windowText" lastClr="000000"/>
              </a:solidFill>
              <a:latin typeface="+mj-lt"/>
            </a:endParaRPr>
          </a:p>
          <a:p>
            <a:pPr algn="ctr"/>
            <a:r>
              <a:rPr lang="ru-RU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latin typeface="+mj-lt"/>
              </a:rPr>
              <a:t>МО «Выборгский район» ЛО</a:t>
            </a:r>
          </a:p>
          <a:p>
            <a:pPr algn="ctr"/>
            <a:endParaRPr lang="ru-RU" sz="20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ysClr val="windowText" lastClr="000000"/>
              </a:solidFill>
              <a:latin typeface="+mj-lt"/>
            </a:endParaRPr>
          </a:p>
          <a:p>
            <a:pPr algn="ctr"/>
            <a:r>
              <a:rPr lang="ru-RU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latin typeface="+mj-lt"/>
              </a:rPr>
              <a:t>за 2018-2019 учебный год</a:t>
            </a:r>
          </a:p>
          <a:p>
            <a:pPr algn="ctr"/>
            <a:endParaRPr lang="ru-RU" sz="2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500042"/>
            <a:ext cx="75009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КОМИТЕТ ОБРАЗОВАНИЯ </a:t>
            </a:r>
          </a:p>
          <a:p>
            <a:pPr algn="ctr"/>
            <a:r>
              <a:rPr lang="ru-RU" dirty="0" smtClean="0"/>
              <a:t>АДМИНИСТРАЦИИ МУНИЦИПАЛЬНОГО ОБРАЗОВАНИЯ «ВЫБОРГСКИЙ РАЙОН» ЛЕНИНГРАДСКОЙ ОБЛАСТИ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357554" y="5929330"/>
            <a:ext cx="20717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г.Выборг, 2019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785918" y="500042"/>
            <a:ext cx="5357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lang="ru-RU" sz="2400" b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ровень освоения ООП ДО </a:t>
            </a:r>
            <a:endParaRPr kumimoji="0" lang="ru-RU" sz="2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94006684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785918" y="500042"/>
            <a:ext cx="5357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lang="ru-RU" sz="2400" b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ровень освоения ООП ДО </a:t>
            </a:r>
            <a:endParaRPr kumimoji="0" lang="ru-RU" sz="2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019361"/>
              </p:ext>
            </p:extLst>
          </p:nvPr>
        </p:nvGraphicFramePr>
        <p:xfrm>
          <a:off x="1209716" y="1196752"/>
          <a:ext cx="6890675" cy="4392486"/>
        </p:xfrm>
        <a:graphic>
          <a:graphicData uri="http://schemas.openxmlformats.org/drawingml/2006/table">
            <a:tbl>
              <a:tblPr firstRow="1" firstCol="1" bandRow="1"/>
              <a:tblGrid>
                <a:gridCol w="3432771">
                  <a:extLst>
                    <a:ext uri="{9D8B030D-6E8A-4147-A177-3AD203B41FA5}">
                      <a16:colId xmlns:a16="http://schemas.microsoft.com/office/drawing/2014/main" val="777397997"/>
                    </a:ext>
                  </a:extLst>
                </a:gridCol>
                <a:gridCol w="3457904">
                  <a:extLst>
                    <a:ext uri="{9D8B030D-6E8A-4147-A177-3AD203B41FA5}">
                      <a16:colId xmlns:a16="http://schemas.microsoft.com/office/drawing/2014/main" val="2826014280"/>
                    </a:ext>
                  </a:extLst>
                </a:gridCol>
              </a:tblGrid>
              <a:tr h="2091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2017-18 учебный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 учебный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925487"/>
                  </a:ext>
                </a:extLst>
              </a:tr>
              <a:tr h="8366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Речевое развитие: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 уровень – 6%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уровень – 43%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 уровень – 51%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Речевое развитие: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 уровень – 5%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уровень – 47%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 уровень – 49%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3029179"/>
                  </a:ext>
                </a:extLst>
              </a:tr>
              <a:tr h="8366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Познавательное развитие: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 уровень – 4%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уровень – 41%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 уровень – 55%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Познавательное развитие: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 уровень – 4%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уровень – 39%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 уровень – 57%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9505602"/>
                  </a:ext>
                </a:extLst>
              </a:tr>
              <a:tr h="8366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Социально-коммуникативное развитие: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 уровень – 4%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уровень – 36%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 уровень – 60%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Социально-коммуникативное развитие: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 уровень – 4%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уровень – 34%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 уровень – 62%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3061373"/>
                  </a:ext>
                </a:extLst>
              </a:tr>
              <a:tr h="8366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Художетсвенно-эстетическое развитие: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 уровень – 4%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уровень – 40%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 уровень – 56%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Художетсвенно-эстетическое развитие: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 уровень – 4%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уровень – 37%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 уровень – 59%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3103197"/>
                  </a:ext>
                </a:extLst>
              </a:tr>
              <a:tr h="8366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Физическое развитие: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 уровень – 3%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уровень – 37%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 уровень – 60%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Физическое развитие: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 уровень – 3%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уровень – 28%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 уровень – 69%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4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826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23528" y="1124744"/>
            <a:ext cx="85011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ффективность коррекционно-развивающей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логопедической работы в ДО</a:t>
            </a:r>
            <a:r>
              <a:rPr lang="ru-RU" sz="2000" b="1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endParaRPr kumimoji="0" lang="ru-RU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006903"/>
              </p:ext>
            </p:extLst>
          </p:nvPr>
        </p:nvGraphicFramePr>
        <p:xfrm>
          <a:off x="1691680" y="2492896"/>
          <a:ext cx="6151106" cy="2342563"/>
        </p:xfrm>
        <a:graphic>
          <a:graphicData uri="http://schemas.openxmlformats.org/drawingml/2006/table">
            <a:tbl>
              <a:tblPr firstRow="1" firstCol="1" bandRow="1"/>
              <a:tblGrid>
                <a:gridCol w="3064336">
                  <a:extLst>
                    <a:ext uri="{9D8B030D-6E8A-4147-A177-3AD203B41FA5}">
                      <a16:colId xmlns:a16="http://schemas.microsoft.com/office/drawing/2014/main" val="3642025894"/>
                    </a:ext>
                  </a:extLst>
                </a:gridCol>
                <a:gridCol w="3086770">
                  <a:extLst>
                    <a:ext uri="{9D8B030D-6E8A-4147-A177-3AD203B41FA5}">
                      <a16:colId xmlns:a16="http://schemas.microsoft.com/office/drawing/2014/main" val="3913837784"/>
                    </a:ext>
                  </a:extLst>
                </a:gridCol>
              </a:tblGrid>
              <a:tr h="5856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2017-18 учебный год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 учебный год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8832764"/>
                  </a:ext>
                </a:extLst>
              </a:tr>
              <a:tr h="17569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– 20%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уровень – 27%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 уровень – 53%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 уровень – 14%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уровень – 32%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 уровень – 54%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732562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556157"/>
              </p:ext>
            </p:extLst>
          </p:nvPr>
        </p:nvGraphicFramePr>
        <p:xfrm>
          <a:off x="467544" y="764704"/>
          <a:ext cx="8064897" cy="49883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7318">
                  <a:extLst>
                    <a:ext uri="{9D8B030D-6E8A-4147-A177-3AD203B41FA5}">
                      <a16:colId xmlns:a16="http://schemas.microsoft.com/office/drawing/2014/main" val="1821522351"/>
                    </a:ext>
                  </a:extLst>
                </a:gridCol>
                <a:gridCol w="4705250">
                  <a:extLst>
                    <a:ext uri="{9D8B030D-6E8A-4147-A177-3AD203B41FA5}">
                      <a16:colId xmlns:a16="http://schemas.microsoft.com/office/drawing/2014/main" val="175623942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443560858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966374983"/>
                    </a:ext>
                  </a:extLst>
                </a:gridCol>
                <a:gridCol w="1008113">
                  <a:extLst>
                    <a:ext uri="{9D8B030D-6E8A-4147-A177-3AD203B41FA5}">
                      <a16:colId xmlns:a16="http://schemas.microsoft.com/office/drawing/2014/main" val="4294360402"/>
                    </a:ext>
                  </a:extLst>
                </a:gridCol>
              </a:tblGrid>
              <a:tr h="144083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№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5" marR="53205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Критерий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5" marR="53205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МО «Выборгский район» ЛО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5" marR="5320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5294412"/>
                  </a:ext>
                </a:extLst>
              </a:tr>
              <a:tr h="1440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Всего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ДОО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СОШ ДО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5" marR="53205" marT="0" marB="0"/>
                </a:tc>
                <a:extLst>
                  <a:ext uri="{0D108BD9-81ED-4DB2-BD59-A6C34878D82A}">
                    <a16:rowId xmlns:a16="http://schemas.microsoft.com/office/drawing/2014/main" val="3540339338"/>
                  </a:ext>
                </a:extLst>
              </a:tr>
              <a:tr h="5975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Создание условий педагогом для заинтересованности и мотивации детей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81%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92%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70%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5" marR="53205" marT="0" marB="0"/>
                </a:tc>
                <a:extLst>
                  <a:ext uri="{0D108BD9-81ED-4DB2-BD59-A6C34878D82A}">
                    <a16:rowId xmlns:a16="http://schemas.microsoft.com/office/drawing/2014/main" val="11485131"/>
                  </a:ext>
                </a:extLst>
              </a:tr>
              <a:tr h="4456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Обоснованное использование педагогом ИКТ и ТСО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93%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86%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5" marR="53205" marT="0" marB="0"/>
                </a:tc>
                <a:extLst>
                  <a:ext uri="{0D108BD9-81ED-4DB2-BD59-A6C34878D82A}">
                    <a16:rowId xmlns:a16="http://schemas.microsoft.com/office/drawing/2014/main" val="957199161"/>
                  </a:ext>
                </a:extLst>
              </a:tr>
              <a:tr h="4456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Четкость, доступность, ясность изложения педагогом материала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81%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92%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70%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5" marR="53205" marT="0" marB="0"/>
                </a:tc>
                <a:extLst>
                  <a:ext uri="{0D108BD9-81ED-4DB2-BD59-A6C34878D82A}">
                    <a16:rowId xmlns:a16="http://schemas.microsoft.com/office/drawing/2014/main" val="3779195889"/>
                  </a:ext>
                </a:extLst>
              </a:tr>
              <a:tr h="5975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Поддержка педагогом детской инициативы в различных видах деятельности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77%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86%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68%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5" marR="53205" marT="0" marB="0"/>
                </a:tc>
                <a:extLst>
                  <a:ext uri="{0D108BD9-81ED-4DB2-BD59-A6C34878D82A}">
                    <a16:rowId xmlns:a16="http://schemas.microsoft.com/office/drawing/2014/main" val="3570532986"/>
                  </a:ext>
                </a:extLst>
              </a:tr>
              <a:tr h="5975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Создание условий педагогом для двигательной активности детей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89%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78%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5" marR="53205" marT="0" marB="0"/>
                </a:tc>
                <a:extLst>
                  <a:ext uri="{0D108BD9-81ED-4DB2-BD59-A6C34878D82A}">
                    <a16:rowId xmlns:a16="http://schemas.microsoft.com/office/drawing/2014/main" val="439034291"/>
                  </a:ext>
                </a:extLst>
              </a:tr>
              <a:tr h="2936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Обращение педагога к детскому опыту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71%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92%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50%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5" marR="53205" marT="0" marB="0"/>
                </a:tc>
                <a:extLst>
                  <a:ext uri="{0D108BD9-81ED-4DB2-BD59-A6C34878D82A}">
                    <a16:rowId xmlns:a16="http://schemas.microsoft.com/office/drawing/2014/main" val="1102567981"/>
                  </a:ext>
                </a:extLst>
              </a:tr>
              <a:tr h="4456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Использование педагогом игровых методов и приемов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81%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92%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70%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5" marR="53205" marT="0" marB="0"/>
                </a:tc>
                <a:extLst>
                  <a:ext uri="{0D108BD9-81ED-4DB2-BD59-A6C34878D82A}">
                    <a16:rowId xmlns:a16="http://schemas.microsoft.com/office/drawing/2014/main" val="2604405872"/>
                  </a:ext>
                </a:extLst>
              </a:tr>
              <a:tr h="2936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Партнерская позиция педагога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81%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92%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70%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5" marR="53205" marT="0" marB="0"/>
                </a:tc>
                <a:extLst>
                  <a:ext uri="{0D108BD9-81ED-4DB2-BD59-A6C34878D82A}">
                    <a16:rowId xmlns:a16="http://schemas.microsoft.com/office/drawing/2014/main" val="806070257"/>
                  </a:ext>
                </a:extLst>
              </a:tr>
              <a:tr h="5975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Соответствие результата совместной деятельности поставленным задачам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77%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86%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68%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5" marR="53205" marT="0" marB="0"/>
                </a:tc>
                <a:extLst>
                  <a:ext uri="{0D108BD9-81ED-4DB2-BD59-A6C34878D82A}">
                    <a16:rowId xmlns:a16="http://schemas.microsoft.com/office/drawing/2014/main" val="3315114855"/>
                  </a:ext>
                </a:extLst>
              </a:tr>
              <a:tr h="2936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Формирование педагогом КГН у детей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71%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76%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5" marR="532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66%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05" marR="53205" marT="0" marB="0"/>
                </a:tc>
                <a:extLst>
                  <a:ext uri="{0D108BD9-81ED-4DB2-BD59-A6C34878D82A}">
                    <a16:rowId xmlns:a16="http://schemas.microsoft.com/office/drawing/2014/main" val="30233435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845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772443610"/>
              </p:ext>
            </p:extLst>
          </p:nvPr>
        </p:nvGraphicFramePr>
        <p:xfrm>
          <a:off x="785786" y="1071546"/>
          <a:ext cx="7572428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14414" y="428604"/>
            <a:ext cx="72866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Фактическая посещаемость в ДОО</a:t>
            </a:r>
            <a:endParaRPr lang="ru-RU" sz="24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429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Профессиональный уровень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управленческих и педагогических кадров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185575"/>
            <a:ext cx="8136904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20,1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% руководителей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МБДОУ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обмен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опытом на образовательных площадках РФ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г.Пермь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г.Москва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г.Сочи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Взаимообучение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образовательных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организаций. Основные темы: «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Стили управления дошкольной организацией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»; «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Организация работы по центрам активности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»; «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Реализация системы профессионального роста педагога «Путь к успеху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»; «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Квест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игра как средство развития 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познательно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-исследовательской активности дошкольников, мотивация готовности к познанию и исследованию».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осещаемость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данных мероприятий составила 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человек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Единый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день открытых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дверей. В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ЕДОД 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участвовали 34 ОУ, из них 21 ДОО и 13 СОШ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дошкольными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отделениями; </a:t>
            </a: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Взаимопроведение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педагогических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советов;</a:t>
            </a: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КПК:  </a:t>
            </a: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охват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ГАОУ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ДПО ЛОИРО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52 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работника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ДОУ, из них заведующих, их заместителей - 5 чел., педагогов – 47 чел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.;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ЛГУ им. А.С. Пушкина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186   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педагогических </a:t>
            </a: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работников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Отдел религиозного образования и 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катехизации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Выборгской епархии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педагогических </a:t>
            </a: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работника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МО/ТГ (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МО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«Музыкальных руководителей г. Выборга и Выборгского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района», ТГ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«Использование технологии проектной деятельности в практике работы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ДОУ, МО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Лего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конструирование в детском саду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 , МО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воспитателей групп раннего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возраста, МО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 театрализованной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деятельности, МО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 организации познавательно-исследовательской деятельности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дошкольников,  МО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инструкторов по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ФИЗО.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Охват - 31 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учреждение (около 87 педагогов).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Самые активные участники – ДОУ </a:t>
            </a:r>
            <a:r>
              <a:rPr lang="ru-RU" sz="1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г.Выборга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п.Глебычево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Рощино, Советский, 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Возрожденская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СОШ, 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Житковская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СОШ. 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6993" y="1052736"/>
            <a:ext cx="8064896" cy="5295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МУНИЦИПАЛЬНЫЙ УРОВЕНЬ: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в рамках Года ЗОЖ, объявленного 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А.Ю.Дрозденко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Губернатором Ленинградской области, проводился 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конкурс «Мама, папа, я – спортивная семья»,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Победителем которого семья из дошкольного отделения МБОУ «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Лесогорская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СОШ»;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под эгидой Года театра в 2019 года, в рамках МО по театральной деятельности, прошел 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театральный Фестиваль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по результатам которого особо 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отмечены ДОУ №№1, 11, 13, 21, 25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«Шашечный турнир»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Победителем которого стал воспитанник ДОУ №31 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г.Выборга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4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РЕГИОНАЛЬНЫЙ УРОВЕНЬ: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МБДОУ «Детский сад №22 </a:t>
            </a:r>
            <a:r>
              <a:rPr lang="ru-RU" sz="1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г.Выборга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- Победитель регионального этапа V Всероссийского конкурса «Лучшая инклюзивная школа России» в номинации «</a:t>
            </a: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Лучший инклюзивный детский сад»;</a:t>
            </a:r>
            <a:endParaRPr lang="ru-RU" sz="1400" b="1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МБДОУ «Детский сад №22 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г.Выборга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- Победитель областного творческого конкурса дошкольников 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«Волшебный мир творчества</a:t>
            </a: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1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заведующий МБДОУ «Детский сад №31 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г.Выборга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- Победитель областного конкурса «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Лучший руководитель образовательного учреждения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Ленинградской области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в номинации «Руководитель дошкольного образовательного учреждения»;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воспитатель МБДОУ «Детский сад №3 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г.Выборга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- Победитель областного этапа Всероссийского конкурса «Учитель года» в номинации 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«Воспитатель года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МБДОУ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«Детский сад №19 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г.Выборга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дошкольное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отделение МБОУ «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Краснодолинская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СОШ»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Победитель регионального этапа XIV ежегодного Всероссийского конкурса </a:t>
            </a: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нравственный подвиг </a:t>
            </a: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учителя».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41049" y="548680"/>
            <a:ext cx="7560840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Значимые достижения в системе дошкольного образования: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97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7422" y="500042"/>
            <a:ext cx="4357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Обращения граждан </a:t>
            </a:r>
          </a:p>
          <a:p>
            <a:pPr algn="ctr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за 2018-2019 учебный год</a:t>
            </a:r>
            <a:endParaRPr lang="ru-RU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079240118"/>
              </p:ext>
            </p:extLst>
          </p:nvPr>
        </p:nvGraphicFramePr>
        <p:xfrm>
          <a:off x="1547664" y="170080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117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065849"/>
              </p:ext>
            </p:extLst>
          </p:nvPr>
        </p:nvGraphicFramePr>
        <p:xfrm>
          <a:off x="4224312" y="3645024"/>
          <a:ext cx="4464496" cy="841248"/>
        </p:xfrm>
        <a:graphic>
          <a:graphicData uri="http://schemas.openxmlformats.org/drawingml/2006/table">
            <a:tbl>
              <a:tblPr firstRow="1" firstCol="1" bandRow="1"/>
              <a:tblGrid>
                <a:gridCol w="1373691">
                  <a:extLst>
                    <a:ext uri="{9D8B030D-6E8A-4147-A177-3AD203B41FA5}">
                      <a16:colId xmlns:a16="http://schemas.microsoft.com/office/drawing/2014/main" val="304580972"/>
                    </a:ext>
                  </a:extLst>
                </a:gridCol>
                <a:gridCol w="1511060">
                  <a:extLst>
                    <a:ext uri="{9D8B030D-6E8A-4147-A177-3AD203B41FA5}">
                      <a16:colId xmlns:a16="http://schemas.microsoft.com/office/drawing/2014/main" val="247684261"/>
                    </a:ext>
                  </a:extLst>
                </a:gridCol>
                <a:gridCol w="1579745">
                  <a:extLst>
                    <a:ext uri="{9D8B030D-6E8A-4147-A177-3AD203B41FA5}">
                      <a16:colId xmlns:a16="http://schemas.microsoft.com/office/drawing/2014/main" val="337183457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49414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Госпрограмма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4 848 250руб.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4 677 674 руб.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44694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Депутаты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4 699 775 руб.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9 300 000руб.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319838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96059" y="3645024"/>
            <a:ext cx="3312368" cy="83099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2016 год – 217 551 662,93</a:t>
            </a:r>
            <a:r>
              <a:rPr kumimoji="0" lang="ru-RU" alt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 год – 182 777 479,84 руб.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2018 год – 161 852 101,25 руб.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95736" y="1160205"/>
            <a:ext cx="482453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Укрепление МТБ ДОО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5127" y="2276033"/>
            <a:ext cx="331236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приобретения игрового развивающего оборудования 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994173" y="2414532"/>
            <a:ext cx="292477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alt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ремонтные работы </a:t>
            </a:r>
            <a:r>
              <a:rPr lang="ru-RU" alt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ДОО</a:t>
            </a:r>
            <a:endParaRPr lang="ru-RU" b="1" dirty="0"/>
          </a:p>
        </p:txBody>
      </p:sp>
      <p:cxnSp>
        <p:nvCxnSpPr>
          <p:cNvPr id="10" name="Прямая со стрелкой 9"/>
          <p:cNvCxnSpPr>
            <a:stCxn id="6" idx="2"/>
          </p:cNvCxnSpPr>
          <p:nvPr/>
        </p:nvCxnSpPr>
        <p:spPr>
          <a:xfrm flipH="1">
            <a:off x="2051720" y="1529537"/>
            <a:ext cx="2556284" cy="74649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6" idx="2"/>
            <a:endCxn id="8" idx="0"/>
          </p:cNvCxnSpPr>
          <p:nvPr/>
        </p:nvCxnSpPr>
        <p:spPr>
          <a:xfrm>
            <a:off x="4608004" y="1529537"/>
            <a:ext cx="1848557" cy="8849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7" idx="2"/>
            <a:endCxn id="5" idx="0"/>
          </p:cNvCxnSpPr>
          <p:nvPr/>
        </p:nvCxnSpPr>
        <p:spPr>
          <a:xfrm flipH="1">
            <a:off x="2252243" y="2922364"/>
            <a:ext cx="19068" cy="7226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8" idx="2"/>
            <a:endCxn id="4" idx="0"/>
          </p:cNvCxnSpPr>
          <p:nvPr/>
        </p:nvCxnSpPr>
        <p:spPr>
          <a:xfrm flipH="1">
            <a:off x="6456560" y="2783864"/>
            <a:ext cx="1" cy="8611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608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3588" y="2276872"/>
            <a:ext cx="7668852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91,6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полностью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устраивает возможность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взаимодействия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 детским садом через различные виды связи;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Свыше 90%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устраивает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материально-техническое обеспечение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детских садов;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91,6% -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отмечают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высокую компетентность работников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дошкольных образовательных организаций;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8,4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отмечают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недостаточный уровень доброжелательности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вежливости со стороны сотрудников детского сада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91,6%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удовлетворены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качеством предоставляемых услуг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ДОО; 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свыше 90%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опрошенных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готовы рекомендовать ДОО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своим знакомым.</a:t>
            </a:r>
            <a:endParaRPr lang="ru-RU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63588" y="836712"/>
            <a:ext cx="7416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Оценка качества </a:t>
            </a:r>
            <a:r>
              <a:rPr lang="ru-RU" sz="20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услуг </a:t>
            </a:r>
            <a:r>
              <a:rPr lang="ru-RU" sz="20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ДОО </a:t>
            </a:r>
          </a:p>
          <a:p>
            <a:pPr algn="ctr"/>
            <a:r>
              <a:rPr lang="ru-RU" sz="20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родителями </a:t>
            </a:r>
            <a:r>
              <a:rPr lang="ru-RU" sz="20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(законных представителей) воспитанников </a:t>
            </a:r>
            <a:endParaRPr lang="ru-RU" sz="2000" b="1" u="sng" dirty="0"/>
          </a:p>
        </p:txBody>
      </p:sp>
    </p:spTree>
    <p:extLst>
      <p:ext uri="{BB962C8B-B14F-4D97-AF65-F5344CB8AC3E}">
        <p14:creationId xmlns:p14="http://schemas.microsoft.com/office/powerpoint/2010/main" val="177012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1055170"/>
            <a:ext cx="799288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 дошкольного образования в 2018-2019 учебном году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	</a:t>
            </a:r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Обеспечение доступности дошкольного образования через оптимизацию сети ОУ, создание дополнительных мест в ОУ и развитие вариативных форм предоставления дошкольного образования;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	Обеспечение качества дошкольного образования через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повышение </a:t>
            </a:r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профессионального уровня управленческих и педагогических кадров; за счет снижения уровня заболеваемости и повышения уровня посещаемости воспитанниками ОУ;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	Обеспечение открытости дошкольного образования через эффективную работу сайтов ОУ, работу с родительской общественностью и их удовлетворенностью качеством дошкольного образования.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85918" y="1571612"/>
            <a:ext cx="5572164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i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СПАСИБО</a:t>
            </a:r>
          </a:p>
          <a:p>
            <a:pPr algn="ctr"/>
            <a:r>
              <a:rPr lang="ru-RU" sz="60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ЗА</a:t>
            </a:r>
          </a:p>
          <a:p>
            <a:pPr algn="ctr"/>
            <a:r>
              <a:rPr lang="ru-RU" sz="6000" b="1" i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ВНИМАНИЕ</a:t>
            </a:r>
            <a:endParaRPr lang="ru-RU" sz="6000" b="1" i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370109" y="692696"/>
            <a:ext cx="62865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524000" marR="0" lvl="0" indent="-15240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Оптимизация сети </a:t>
            </a:r>
          </a:p>
          <a:p>
            <a:pPr marL="1524000" marR="0" lvl="0" indent="-15240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образовательных организаций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215206837"/>
              </p:ext>
            </p:extLst>
          </p:nvPr>
        </p:nvGraphicFramePr>
        <p:xfrm>
          <a:off x="1381124" y="148478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5852" y="928670"/>
            <a:ext cx="67866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Охват детей  дошкольным образованием</a:t>
            </a:r>
            <a:endParaRPr lang="ru-RU" u="sng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76579094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5852" y="928670"/>
            <a:ext cx="67866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Охват детей  дошкольным образованием </a:t>
            </a:r>
          </a:p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в группах от 3-7 лет</a:t>
            </a:r>
            <a:endParaRPr lang="ru-RU" u="sng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047529991"/>
              </p:ext>
            </p:extLst>
          </p:nvPr>
        </p:nvGraphicFramePr>
        <p:xfrm>
          <a:off x="1631157" y="177281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844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5852" y="928670"/>
            <a:ext cx="67866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Охват детей  дошкольным образованием </a:t>
            </a:r>
          </a:p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в группах до 3х лет</a:t>
            </a:r>
            <a:endParaRPr lang="ru-RU" u="sng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572346829"/>
              </p:ext>
            </p:extLst>
          </p:nvPr>
        </p:nvGraphicFramePr>
        <p:xfrm>
          <a:off x="1631157" y="184482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214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571472" y="500042"/>
            <a:ext cx="785818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дополнительных мест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обеспечения дошкольного образования</a:t>
            </a:r>
            <a:endParaRPr kumimoji="0" lang="ru-RU" sz="2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2017-2018 г.: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25 мест в  МБДОУ «Детский сад №5 г. Выборга»;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15 мест в  МБДОУ «Детский сад п. Селезнево»;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25 мест в  МБДОУ «Детский сад п.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Глебычево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2018-2019 г.: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25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мест в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МДОУ «Детский сад №16 г.Выборга»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20 мест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счет ГКП (утро-вечер) в МБДОУ «Детский сад №21 г.Выборга»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57224" y="500042"/>
            <a:ext cx="74295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Комплекс мер по развитию муниципальной системы дошкольного образования</a:t>
            </a:r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027978603"/>
              </p:ext>
            </p:extLst>
          </p:nvPr>
        </p:nvGraphicFramePr>
        <p:xfrm>
          <a:off x="357158" y="1142984"/>
          <a:ext cx="8501122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500042"/>
            <a:ext cx="75724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Альтернативные формы предоставления </a:t>
            </a:r>
          </a:p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дошкольного образования</a:t>
            </a:r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05669097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780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1525</TotalTime>
  <Words>1157</Words>
  <Application>Microsoft Office PowerPoint</Application>
  <PresentationFormat>Экран (4:3)</PresentationFormat>
  <Paragraphs>201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Times New Roman</vt:lpstr>
      <vt:lpstr>Verdana</vt:lpstr>
      <vt:lpstr>Wingdings 2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Обеспечение доступности дошкольного образования. Оптимизация сети.</dc:title>
  <dc:creator>1</dc:creator>
  <cp:lastModifiedBy>HP Inc.</cp:lastModifiedBy>
  <cp:revision>273</cp:revision>
  <cp:lastPrinted>2019-06-25T15:44:10Z</cp:lastPrinted>
  <dcterms:created xsi:type="dcterms:W3CDTF">2018-06-04T05:29:40Z</dcterms:created>
  <dcterms:modified xsi:type="dcterms:W3CDTF">2019-09-26T07:33:16Z</dcterms:modified>
</cp:coreProperties>
</file>