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7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8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20"/>
  </p:notesMasterIdLst>
  <p:handoutMasterIdLst>
    <p:handoutMasterId r:id="rId21"/>
  </p:handoutMasterIdLst>
  <p:sldIdLst>
    <p:sldId id="272" r:id="rId2"/>
    <p:sldId id="275" r:id="rId3"/>
    <p:sldId id="258" r:id="rId4"/>
    <p:sldId id="259" r:id="rId5"/>
    <p:sldId id="301" r:id="rId6"/>
    <p:sldId id="302" r:id="rId7"/>
    <p:sldId id="277" r:id="rId8"/>
    <p:sldId id="260" r:id="rId9"/>
    <p:sldId id="300" r:id="rId10"/>
    <p:sldId id="262" r:id="rId11"/>
    <p:sldId id="281" r:id="rId12"/>
    <p:sldId id="279" r:id="rId13"/>
    <p:sldId id="309" r:id="rId14"/>
    <p:sldId id="310" r:id="rId15"/>
    <p:sldId id="305" r:id="rId16"/>
    <p:sldId id="306" r:id="rId17"/>
    <p:sldId id="308" r:id="rId18"/>
    <p:sldId id="287" r:id="rId19"/>
  </p:sldIdLst>
  <p:sldSz cx="9144000" cy="6858000" type="screen4x3"/>
  <p:notesSz cx="6669088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505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718" autoAdjust="0"/>
  </p:normalViewPr>
  <p:slideViewPr>
    <p:cSldViewPr>
      <p:cViewPr varScale="1">
        <p:scale>
          <a:sx n="109" d="100"/>
          <a:sy n="109" d="100"/>
        </p:scale>
        <p:origin x="167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5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6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ДОО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2017-2018</c:v>
                </c:pt>
                <c:pt idx="1">
                  <c:v>2018-2019</c:v>
                </c:pt>
                <c:pt idx="2">
                  <c:v>2019-2020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39</c:v>
                </c:pt>
                <c:pt idx="1">
                  <c:v>23</c:v>
                </c:pt>
                <c:pt idx="2">
                  <c:v>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B70-4C82-971F-960C25AB62EE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СОШ с ДО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2017-2018</c:v>
                </c:pt>
                <c:pt idx="1">
                  <c:v>2018-2019</c:v>
                </c:pt>
                <c:pt idx="2">
                  <c:v>2019-2020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15</c:v>
                </c:pt>
                <c:pt idx="1">
                  <c:v>21</c:v>
                </c:pt>
                <c:pt idx="2">
                  <c:v>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B70-4C82-971F-960C25AB62E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335983663"/>
        <c:axId val="1335985743"/>
      </c:barChart>
      <c:catAx>
        <c:axId val="133598366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335985743"/>
        <c:crosses val="autoZero"/>
        <c:auto val="1"/>
        <c:lblAlgn val="ctr"/>
        <c:lblOffset val="100"/>
        <c:noMultiLvlLbl val="0"/>
      </c:catAx>
      <c:valAx>
        <c:axId val="133598574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33598366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МДОО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Лист1!$A$2:$A$5</c:f>
              <c:numCache>
                <c:formatCode>m/d/yyyy</c:formatCode>
                <c:ptCount val="4"/>
                <c:pt idx="0">
                  <c:v>42736</c:v>
                </c:pt>
                <c:pt idx="1">
                  <c:v>43101</c:v>
                </c:pt>
                <c:pt idx="2">
                  <c:v>43466</c:v>
                </c:pt>
                <c:pt idx="3">
                  <c:v>43831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8815</c:v>
                </c:pt>
                <c:pt idx="1">
                  <c:v>9008</c:v>
                </c:pt>
                <c:pt idx="2">
                  <c:v>9091</c:v>
                </c:pt>
                <c:pt idx="3">
                  <c:v>9193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0B3-432A-996E-74EACB6EBBA6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ДОО всего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Лист1!$A$2:$A$5</c:f>
              <c:numCache>
                <c:formatCode>m/d/yyyy</c:formatCode>
                <c:ptCount val="4"/>
                <c:pt idx="0">
                  <c:v>42736</c:v>
                </c:pt>
                <c:pt idx="1">
                  <c:v>43101</c:v>
                </c:pt>
                <c:pt idx="2">
                  <c:v>43466</c:v>
                </c:pt>
                <c:pt idx="3">
                  <c:v>43831</c:v>
                </c:pt>
              </c:numCache>
            </c:num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9008</c:v>
                </c:pt>
                <c:pt idx="1">
                  <c:v>9371</c:v>
                </c:pt>
                <c:pt idx="2">
                  <c:v>9460</c:v>
                </c:pt>
                <c:pt idx="3">
                  <c:v>9508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0B3-432A-996E-74EACB6EBBA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335945871"/>
        <c:axId val="1335945039"/>
      </c:barChart>
      <c:dateAx>
        <c:axId val="1335945871"/>
        <c:scaling>
          <c:orientation val="minMax"/>
        </c:scaling>
        <c:delete val="0"/>
        <c:axPos val="b"/>
        <c:numFmt formatCode="m/d/yyyy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335945039"/>
        <c:crosses val="autoZero"/>
        <c:auto val="1"/>
        <c:lblOffset val="100"/>
        <c:baseTimeUnit val="years"/>
      </c:dateAx>
      <c:valAx>
        <c:axId val="133594503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33594587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2017-2018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3-7 лет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6825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618-40F5-81A5-F242CB0A1A81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2018-2019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3-7 лет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6976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618-40F5-81A5-F242CB0A1A81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2019-2020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3-7 лет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7165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004-44E6-97C4-17EE8B8E063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362185647"/>
        <c:axId val="1362190223"/>
      </c:barChart>
      <c:catAx>
        <c:axId val="1362185647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362190223"/>
        <c:crosses val="autoZero"/>
        <c:auto val="1"/>
        <c:lblAlgn val="ctr"/>
        <c:lblOffset val="100"/>
        <c:noMultiLvlLbl val="0"/>
      </c:catAx>
      <c:valAx>
        <c:axId val="136219022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36218564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2017-2018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2547-49B5-B8C4-05F26D53953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до 3х лет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2183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547-49B5-B8C4-05F26D53953D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2018-2019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до 3х лет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2115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547-49B5-B8C4-05F26D53953D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2019-2020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до 3х лет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2028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301-4136-9C9E-BB5796A6BA3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362196047"/>
        <c:axId val="1362197295"/>
      </c:barChart>
      <c:catAx>
        <c:axId val="1362196047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362197295"/>
        <c:crosses val="autoZero"/>
        <c:auto val="1"/>
        <c:lblAlgn val="ctr"/>
        <c:lblOffset val="100"/>
        <c:noMultiLvlLbl val="0"/>
      </c:catAx>
      <c:valAx>
        <c:axId val="136219729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36219604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За счет внутренних резервов</c:v>
                </c:pt>
              </c:strCache>
            </c:strRef>
          </c:tx>
          <c:invertIfNegative val="0"/>
          <c:dPt>
            <c:idx val="1"/>
            <c:invertIfNegative val="0"/>
            <c:bubble3D val="0"/>
            <c:spPr>
              <a:solidFill>
                <a:schemeClr val="accent2"/>
              </a:solidFill>
            </c:spPr>
            <c:extLst>
              <c:ext xmlns:c16="http://schemas.microsoft.com/office/drawing/2014/chart" uri="{C3380CC4-5D6E-409C-BE32-E72D297353CC}">
                <c16:uniqueId val="{00000001-D164-4402-BEFA-BF75F8A4578A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3"/>
              </a:solidFill>
            </c:spPr>
            <c:extLst>
              <c:ext xmlns:c16="http://schemas.microsoft.com/office/drawing/2014/chart" uri="{C3380CC4-5D6E-409C-BE32-E72D297353CC}">
                <c16:uniqueId val="{00000003-D164-4402-BEFA-BF75F8A4578A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4"/>
              </a:solidFill>
            </c:spPr>
            <c:extLst>
              <c:ext xmlns:c16="http://schemas.microsoft.com/office/drawing/2014/chart" uri="{C3380CC4-5D6E-409C-BE32-E72D297353CC}">
                <c16:uniqueId val="{00000005-D164-4402-BEFA-BF75F8A4578A}"/>
              </c:ext>
            </c:extLst>
          </c:dPt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2016 год</c:v>
                </c:pt>
                <c:pt idx="1">
                  <c:v>2017 год</c:v>
                </c:pt>
                <c:pt idx="2">
                  <c:v>2018 год</c:v>
                </c:pt>
                <c:pt idx="3">
                  <c:v>2019 год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75</c:v>
                </c:pt>
                <c:pt idx="1">
                  <c:v>65</c:v>
                </c:pt>
                <c:pt idx="2">
                  <c:v>45</c:v>
                </c:pt>
                <c:pt idx="3">
                  <c:v>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D164-4402-BEFA-BF75F8A4578A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За счет внутренних резервов2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2016 год</c:v>
                </c:pt>
                <c:pt idx="1">
                  <c:v>2017 год</c:v>
                </c:pt>
                <c:pt idx="2">
                  <c:v>2018 год</c:v>
                </c:pt>
                <c:pt idx="3">
                  <c:v>2019 год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7-D164-4402-BEFA-BF75F8A4578A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За счет возврата помещений
 ранее используемых не по назначению и открытия ГКП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2016 год</c:v>
                </c:pt>
                <c:pt idx="1">
                  <c:v>2017 год</c:v>
                </c:pt>
                <c:pt idx="2">
                  <c:v>2018 год</c:v>
                </c:pt>
                <c:pt idx="3">
                  <c:v>2019 год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8-D164-4402-BEFA-BF75F8A4578A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За счет возврата помещений ранее используемых не по назначению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2016 год</c:v>
                </c:pt>
                <c:pt idx="1">
                  <c:v>2017 год</c:v>
                </c:pt>
                <c:pt idx="2">
                  <c:v>2018 год</c:v>
                </c:pt>
                <c:pt idx="3">
                  <c:v>2019 год</c:v>
                </c:pt>
              </c:strCache>
            </c:strRef>
          </c:cat>
          <c:val>
            <c:numRef>
              <c:f>Лист1!$E$2:$E$5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9-D164-4402-BEFA-BF75F8A4578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77130752"/>
        <c:axId val="31011584"/>
      </c:barChart>
      <c:catAx>
        <c:axId val="7713075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31011584"/>
        <c:crosses val="autoZero"/>
        <c:auto val="1"/>
        <c:lblAlgn val="ctr"/>
        <c:lblOffset val="100"/>
        <c:noMultiLvlLbl val="0"/>
      </c:catAx>
      <c:valAx>
        <c:axId val="3101158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7713075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Лист1!$A$1</c:f>
              <c:strCache>
                <c:ptCount val="1"/>
                <c:pt idx="0">
                  <c:v>2017-2018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Лист1!$A$2</c:f>
              <c:numCache>
                <c:formatCode>General</c:formatCode>
                <c:ptCount val="1"/>
                <c:pt idx="0">
                  <c:v>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6DE-40C7-AB91-34DB09FDA024}"/>
            </c:ext>
          </c:extLst>
        </c:ser>
        <c:ser>
          <c:idx val="1"/>
          <c:order val="1"/>
          <c:tx>
            <c:strRef>
              <c:f>Лист1!$B$1</c:f>
              <c:strCache>
                <c:ptCount val="1"/>
                <c:pt idx="0">
                  <c:v>2018-2019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Лист1!$B$2</c:f>
              <c:numCache>
                <c:formatCode>General</c:formatCode>
                <c:ptCount val="1"/>
                <c:pt idx="0">
                  <c:v>200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6DE-40C7-AB91-34DB09FDA024}"/>
            </c:ext>
          </c:extLst>
        </c:ser>
        <c:ser>
          <c:idx val="2"/>
          <c:order val="2"/>
          <c:tx>
            <c:strRef>
              <c:f>Лист1!$C$1</c:f>
              <c:strCache>
                <c:ptCount val="1"/>
                <c:pt idx="0">
                  <c:v>2019-2020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Лист1!$C$2</c:f>
              <c:numCache>
                <c:formatCode>General</c:formatCode>
                <c:ptCount val="1"/>
                <c:pt idx="0">
                  <c:v>152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6DE-40C7-AB91-34DB09FDA02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335947119"/>
        <c:axId val="1335950447"/>
      </c:barChart>
      <c:catAx>
        <c:axId val="1335947119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335950447"/>
        <c:crosses val="autoZero"/>
        <c:auto val="1"/>
        <c:lblAlgn val="ctr"/>
        <c:lblOffset val="100"/>
        <c:noMultiLvlLbl val="0"/>
      </c:catAx>
      <c:valAx>
        <c:axId val="133595044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33594711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низкий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2017-2018</c:v>
                </c:pt>
                <c:pt idx="1">
                  <c:v>2018-2019</c:v>
                </c:pt>
                <c:pt idx="2">
                  <c:v>2019-2020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4.2</c:v>
                </c:pt>
                <c:pt idx="1">
                  <c:v>4.2</c:v>
                </c:pt>
                <c:pt idx="2">
                  <c:v>4.0999999999999996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7FF-43B7-AA49-27E1F55584C1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средний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2017-2018</c:v>
                </c:pt>
                <c:pt idx="1">
                  <c:v>2018-2019</c:v>
                </c:pt>
                <c:pt idx="2">
                  <c:v>2019-2020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39.4</c:v>
                </c:pt>
                <c:pt idx="1">
                  <c:v>37.6</c:v>
                </c:pt>
                <c:pt idx="2">
                  <c:v>42.3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7FF-43B7-AA49-27E1F55584C1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высокий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2017-2018</c:v>
                </c:pt>
                <c:pt idx="1">
                  <c:v>2018-2019</c:v>
                </c:pt>
                <c:pt idx="2">
                  <c:v>2019-2020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56.4</c:v>
                </c:pt>
                <c:pt idx="1">
                  <c:v>58.2</c:v>
                </c:pt>
                <c:pt idx="2">
                  <c:v>46.4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7FF-43B7-AA49-27E1F55584C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359689199"/>
        <c:axId val="1359687119"/>
      </c:barChart>
      <c:catAx>
        <c:axId val="135968919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359687119"/>
        <c:crosses val="autoZero"/>
        <c:auto val="1"/>
        <c:lblAlgn val="ctr"/>
        <c:lblOffset val="100"/>
        <c:noMultiLvlLbl val="0"/>
      </c:catAx>
      <c:valAx>
        <c:axId val="135968711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35968919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numRef>
              <c:f>Лист1!$A$2:$A$4</c:f>
              <c:numCache>
                <c:formatCode>m/d/yyyy</c:formatCode>
                <c:ptCount val="3"/>
                <c:pt idx="0">
                  <c:v>43101</c:v>
                </c:pt>
                <c:pt idx="1">
                  <c:v>43466</c:v>
                </c:pt>
                <c:pt idx="2">
                  <c:v>43831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71</c:v>
                </c:pt>
                <c:pt idx="1">
                  <c:v>71</c:v>
                </c:pt>
                <c:pt idx="2">
                  <c:v>73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1CE-4C3C-A463-4FAFB60C04D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03132160"/>
        <c:axId val="103147392"/>
      </c:barChart>
      <c:dateAx>
        <c:axId val="103132160"/>
        <c:scaling>
          <c:orientation val="minMax"/>
        </c:scaling>
        <c:delete val="1"/>
        <c:axPos val="b"/>
        <c:numFmt formatCode="General" sourceLinked="0"/>
        <c:majorTickMark val="out"/>
        <c:minorTickMark val="none"/>
        <c:tickLblPos val="nextTo"/>
        <c:crossAx val="103147392"/>
        <c:crosses val="autoZero"/>
        <c:auto val="1"/>
        <c:lblOffset val="100"/>
        <c:baseTimeUnit val="years"/>
      </c:dateAx>
      <c:valAx>
        <c:axId val="10314739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0313216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D35CD8-6F62-42EB-81D0-4FF331420955}" type="datetimeFigureOut">
              <a:rPr lang="ru-RU" smtClean="0"/>
              <a:t>12.08.2020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777607" y="9428584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04EEBE-A0D9-4017-B590-1A43E8E0AA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08103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04321F-D9AC-4E79-AF83-FDA8C6C73CDA}" type="datetimeFigureOut">
              <a:rPr lang="ru-RU" smtClean="0"/>
              <a:pPr/>
              <a:t>12.08.2020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66909" y="4715153"/>
            <a:ext cx="533527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777607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D01662-07C5-4E56-B1DD-D77DC60BE34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46194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76D50-D308-4858-88A3-41E26B23652B}" type="datetimeFigureOut">
              <a:rPr lang="ru-RU" smtClean="0"/>
              <a:pPr/>
              <a:t>12.08.2020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43DE6-4A3D-47AF-8D68-E4F3D72F93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76D50-D308-4858-88A3-41E26B23652B}" type="datetimeFigureOut">
              <a:rPr lang="ru-RU" smtClean="0"/>
              <a:pPr/>
              <a:t>12.08.2020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43DE6-4A3D-47AF-8D68-E4F3D72F93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76D50-D308-4858-88A3-41E26B23652B}" type="datetimeFigureOut">
              <a:rPr lang="ru-RU" smtClean="0"/>
              <a:pPr/>
              <a:t>12.08.2020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43DE6-4A3D-47AF-8D68-E4F3D72F93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76D50-D308-4858-88A3-41E26B23652B}" type="datetimeFigureOut">
              <a:rPr lang="ru-RU" smtClean="0"/>
              <a:pPr/>
              <a:t>12.08.2020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43DE6-4A3D-47AF-8D68-E4F3D72F93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76D50-D308-4858-88A3-41E26B23652B}" type="datetimeFigureOut">
              <a:rPr lang="ru-RU" smtClean="0"/>
              <a:pPr/>
              <a:t>12.08.2020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43DE6-4A3D-47AF-8D68-E4F3D72F93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76D50-D308-4858-88A3-41E26B23652B}" type="datetimeFigureOut">
              <a:rPr lang="ru-RU" smtClean="0"/>
              <a:pPr/>
              <a:t>12.08.2020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43DE6-4A3D-47AF-8D68-E4F3D72F93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76D50-D308-4858-88A3-41E26B23652B}" type="datetimeFigureOut">
              <a:rPr lang="ru-RU" smtClean="0"/>
              <a:pPr/>
              <a:t>12.08.2020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43DE6-4A3D-47AF-8D68-E4F3D72F93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76D50-D308-4858-88A3-41E26B23652B}" type="datetimeFigureOut">
              <a:rPr lang="ru-RU" smtClean="0"/>
              <a:pPr/>
              <a:t>12.08.2020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43DE6-4A3D-47AF-8D68-E4F3D72F93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76D50-D308-4858-88A3-41E26B23652B}" type="datetimeFigureOut">
              <a:rPr lang="ru-RU" smtClean="0"/>
              <a:pPr/>
              <a:t>12.08.2020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43DE6-4A3D-47AF-8D68-E4F3D72F93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76D50-D308-4858-88A3-41E26B23652B}" type="datetimeFigureOut">
              <a:rPr lang="ru-RU" smtClean="0"/>
              <a:pPr/>
              <a:t>12.08.2020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43DE6-4A3D-47AF-8D68-E4F3D72F93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76D50-D308-4858-88A3-41E26B23652B}" type="datetimeFigureOut">
              <a:rPr lang="ru-RU" smtClean="0"/>
              <a:pPr/>
              <a:t>12.08.2020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43DE6-4A3D-47AF-8D68-E4F3D72F931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0776D50-D308-4858-88A3-41E26B23652B}" type="datetimeFigureOut">
              <a:rPr lang="ru-RU" smtClean="0"/>
              <a:pPr/>
              <a:t>12.08.2020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46343DE6-4A3D-47AF-8D68-E4F3D72F931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1928802"/>
            <a:ext cx="8244565" cy="255454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0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  <a:latin typeface="+mj-lt"/>
              </a:rPr>
              <a:t>ОТЧЕТ</a:t>
            </a:r>
          </a:p>
          <a:p>
            <a:pPr algn="ctr"/>
            <a:endParaRPr lang="ru-RU" sz="2000" b="1" dirty="0" smtClean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ysClr val="windowText" lastClr="000000"/>
              </a:solidFill>
              <a:latin typeface="+mj-lt"/>
            </a:endParaRPr>
          </a:p>
          <a:p>
            <a:pPr algn="ctr"/>
            <a:r>
              <a:rPr lang="ru-RU" sz="20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  <a:latin typeface="+mj-lt"/>
              </a:rPr>
              <a:t>по итогам работы системы дошкольного образования</a:t>
            </a:r>
          </a:p>
          <a:p>
            <a:pPr algn="ctr"/>
            <a:endParaRPr lang="ru-RU" sz="2000" b="1" dirty="0" smtClean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ysClr val="windowText" lastClr="000000"/>
              </a:solidFill>
              <a:latin typeface="+mj-lt"/>
            </a:endParaRPr>
          </a:p>
          <a:p>
            <a:pPr algn="ctr"/>
            <a:r>
              <a:rPr lang="ru-RU" sz="20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  <a:latin typeface="+mj-lt"/>
              </a:rPr>
              <a:t>МО «Выборгский район» ЛО</a:t>
            </a:r>
          </a:p>
          <a:p>
            <a:pPr algn="ctr"/>
            <a:endParaRPr lang="ru-RU" sz="2000" b="1" dirty="0" smtClean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ysClr val="windowText" lastClr="000000"/>
              </a:solidFill>
              <a:latin typeface="+mj-lt"/>
            </a:endParaRPr>
          </a:p>
          <a:p>
            <a:pPr algn="ctr"/>
            <a:r>
              <a:rPr lang="ru-RU" sz="20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  <a:latin typeface="+mj-lt"/>
              </a:rPr>
              <a:t>за </a:t>
            </a:r>
            <a:r>
              <a:rPr lang="ru-RU" sz="20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  <a:latin typeface="+mj-lt"/>
              </a:rPr>
              <a:t>2019-2020 </a:t>
            </a:r>
            <a:r>
              <a:rPr lang="ru-RU" sz="20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  <a:latin typeface="+mj-lt"/>
              </a:rPr>
              <a:t>учебный год</a:t>
            </a:r>
          </a:p>
          <a:p>
            <a:pPr algn="ctr"/>
            <a:endParaRPr lang="ru-RU" sz="20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ysClr val="windowText" lastClr="000000"/>
              </a:solidFill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00100" y="500042"/>
            <a:ext cx="750099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КОМИТЕТ ОБРАЗОВАНИЯ </a:t>
            </a:r>
          </a:p>
          <a:p>
            <a:pPr algn="ctr"/>
            <a:r>
              <a:rPr lang="ru-RU" dirty="0" smtClean="0"/>
              <a:t>АДМИНИСТРАЦИИ МУНИЦИПАЛЬНОГО ОБРАЗОВАНИЯ «ВЫБОРГСКИЙ РАЙОН» ЛЕНИНГРАДСКОЙ ОБЛАСТИ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3357554" y="5929330"/>
            <a:ext cx="207170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г.Выборг, </a:t>
            </a:r>
            <a:r>
              <a:rPr lang="ru-RU" sz="1600" dirty="0" smtClean="0"/>
              <a:t>2020</a:t>
            </a: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1785918" y="500042"/>
            <a:ext cx="53578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</a:t>
            </a:r>
            <a:r>
              <a:rPr lang="ru-RU" sz="2400" b="1" u="sng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</a:t>
            </a:r>
            <a:r>
              <a:rPr kumimoji="0" lang="ru-RU" sz="2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ровень освоения ООП ДО </a:t>
            </a:r>
            <a:endParaRPr kumimoji="0" lang="ru-RU" sz="2400" b="1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val="510871414"/>
              </p:ext>
            </p:extLst>
          </p:nvPr>
        </p:nvGraphicFramePr>
        <p:xfrm>
          <a:off x="1524000" y="1397000"/>
          <a:ext cx="6720408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645045198"/>
              </p:ext>
            </p:extLst>
          </p:nvPr>
        </p:nvGraphicFramePr>
        <p:xfrm>
          <a:off x="785786" y="1071546"/>
          <a:ext cx="7715304" cy="45176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1214414" y="428604"/>
            <a:ext cx="728667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Фактическая посещаемость в ДОО</a:t>
            </a:r>
            <a:endParaRPr lang="ru-RU" sz="2400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67744" y="5626060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2017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4618161" y="5626060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2018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6995064" y="5585851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2019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620688"/>
            <a:ext cx="784887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   Профессиональный уровень </a:t>
            </a:r>
          </a:p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управленческих и педагогических кадров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6055409"/>
              </p:ext>
            </p:extLst>
          </p:nvPr>
        </p:nvGraphicFramePr>
        <p:xfrm>
          <a:off x="1043608" y="2179203"/>
          <a:ext cx="7416824" cy="336499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76064">
                  <a:extLst>
                    <a:ext uri="{9D8B030D-6E8A-4147-A177-3AD203B41FA5}">
                      <a16:colId xmlns:a16="http://schemas.microsoft.com/office/drawing/2014/main" val="4056025010"/>
                    </a:ext>
                  </a:extLst>
                </a:gridCol>
                <a:gridCol w="5478486">
                  <a:extLst>
                    <a:ext uri="{9D8B030D-6E8A-4147-A177-3AD203B41FA5}">
                      <a16:colId xmlns:a16="http://schemas.microsoft.com/office/drawing/2014/main" val="2764430396"/>
                    </a:ext>
                  </a:extLst>
                </a:gridCol>
                <a:gridCol w="1362274">
                  <a:extLst>
                    <a:ext uri="{9D8B030D-6E8A-4147-A177-3AD203B41FA5}">
                      <a16:colId xmlns:a16="http://schemas.microsoft.com/office/drawing/2014/main" val="7782221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R="996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№ п\п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996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Название кафедры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996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Количество слушателей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480189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R="996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1.</a:t>
                      </a:r>
                      <a:endParaRPr lang="ru-RU" sz="1100">
                        <a:effectLst/>
                      </a:endParaRPr>
                    </a:p>
                    <a:p>
                      <a:pPr marR="996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996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Кафедра управления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996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37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687058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R="996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2.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996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Кафедра педагогики и психологии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996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5053067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R="996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3.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996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Кафедра истории и социальных дисциплин,  художественно - эстетического образования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996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85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709301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R="996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4.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996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Кафедра филологического образования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996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109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3175611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R="996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5.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996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Кафедра естественно- географического образования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996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8211813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R="996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6.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996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Кафедра математики, информатики и ИКТ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996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1502105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R="996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7.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996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Кафедра безопасности жизнедеятельности  и охраны здоровья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996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7599321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R="996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8.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996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Кафедра дошкольного образования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996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84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1666211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R="996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9.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996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Кафедра начального общего образования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996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7052123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R="996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10.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996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Кафедра специальной педагогики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996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59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9245015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R="996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11.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996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Кафедра дополнительного образования детей и взрослых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996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0268038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R="996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r>
                        <a:rPr lang="ru-RU" sz="1200" dirty="0" smtClean="0">
                          <a:effectLst/>
                        </a:rPr>
                        <a:t>12.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996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ИТОГО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996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607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9511626"/>
                  </a:ext>
                </a:extLst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755576" y="1553834"/>
            <a:ext cx="748883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kumimoji="0" lang="ru-RU" alt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ЛОИРО обучалось   607 педагогических работников образовательных учреждений на курсах различной направленности:</a:t>
            </a: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620688"/>
            <a:ext cx="784887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   Профессиональный уровень </a:t>
            </a:r>
          </a:p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управленческих и педагогических кадров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5590411"/>
              </p:ext>
            </p:extLst>
          </p:nvPr>
        </p:nvGraphicFramePr>
        <p:xfrm>
          <a:off x="899592" y="2348880"/>
          <a:ext cx="7560840" cy="357530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10947">
                  <a:extLst>
                    <a:ext uri="{9D8B030D-6E8A-4147-A177-3AD203B41FA5}">
                      <a16:colId xmlns:a16="http://schemas.microsoft.com/office/drawing/2014/main" val="324563258"/>
                    </a:ext>
                  </a:extLst>
                </a:gridCol>
                <a:gridCol w="4280081">
                  <a:extLst>
                    <a:ext uri="{9D8B030D-6E8A-4147-A177-3AD203B41FA5}">
                      <a16:colId xmlns:a16="http://schemas.microsoft.com/office/drawing/2014/main" val="2648031345"/>
                    </a:ext>
                  </a:extLst>
                </a:gridCol>
                <a:gridCol w="1422336">
                  <a:extLst>
                    <a:ext uri="{9D8B030D-6E8A-4147-A177-3AD203B41FA5}">
                      <a16:colId xmlns:a16="http://schemas.microsoft.com/office/drawing/2014/main" val="1535413902"/>
                    </a:ext>
                  </a:extLst>
                </a:gridCol>
                <a:gridCol w="1347476">
                  <a:extLst>
                    <a:ext uri="{9D8B030D-6E8A-4147-A177-3AD203B41FA5}">
                      <a16:colId xmlns:a16="http://schemas.microsoft.com/office/drawing/2014/main" val="214311850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R="996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№ п\п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996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Наименование КПК, </a:t>
                      </a:r>
                      <a:endParaRPr lang="ru-RU" sz="1100" dirty="0">
                        <a:effectLst/>
                      </a:endParaRPr>
                    </a:p>
                    <a:p>
                      <a:pPr marR="996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 кол-во часов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996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Категория слушателей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996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Кол-во слушателей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2012099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342900" marR="99695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996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Коррекционно - воспитательная работа в логопедических группах ДОУ,  72 ч. </a:t>
                      </a:r>
                      <a:endParaRPr lang="ru-RU" sz="1100">
                        <a:effectLst/>
                      </a:endParaRPr>
                    </a:p>
                    <a:p>
                      <a:pPr marR="996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5">
                  <a:txBody>
                    <a:bodyPr/>
                    <a:lstStyle/>
                    <a:p>
                      <a:pPr marR="996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</a:endParaRPr>
                    </a:p>
                    <a:p>
                      <a:pPr marR="996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</a:endParaRPr>
                    </a:p>
                    <a:p>
                      <a:pPr marR="996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</a:endParaRPr>
                    </a:p>
                    <a:p>
                      <a:pPr marR="996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</a:endParaRPr>
                    </a:p>
                    <a:p>
                      <a:pPr marR="996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педагоги дошкольных учреждений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996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70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386527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99695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200" dirty="0" smtClean="0">
                          <a:effectLst/>
                        </a:rPr>
                        <a:t>2.</a:t>
                      </a: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996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 Современные технологии художественно- эстетического развития ребенка в условиях реализации ФГОС ДОО, 72 ч.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996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27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9128163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99695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200" dirty="0" smtClean="0">
                          <a:effectLst/>
                        </a:rPr>
                        <a:t>3.</a:t>
                      </a: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996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Современные подходы к воспитанию детей раннего возраста в условиях реализации ФГОС ДО, 72ч.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996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503854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99695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200" dirty="0" smtClean="0">
                          <a:effectLst/>
                        </a:rPr>
                        <a:t>4.</a:t>
                      </a: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996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Современные игровые технологии для детей дошкольного возраста </a:t>
                      </a:r>
                      <a:endParaRPr lang="ru-RU" sz="1100">
                        <a:effectLst/>
                      </a:endParaRPr>
                    </a:p>
                    <a:p>
                      <a:pPr marR="996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в условиях реализации  ФГОС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996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69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5657911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99695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200" dirty="0" smtClean="0">
                          <a:effectLst/>
                        </a:rPr>
                        <a:t>5.</a:t>
                      </a: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996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Логопедический массаж</a:t>
                      </a:r>
                      <a:endParaRPr lang="ru-RU" sz="1100">
                        <a:effectLst/>
                      </a:endParaRPr>
                    </a:p>
                    <a:p>
                      <a:pPr marR="996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996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35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83288202"/>
                  </a:ext>
                </a:extLst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631368" y="1486519"/>
            <a:ext cx="7992888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ЛГУ им. А.С. Пушкина на базе образовательных учреждений г. Выборга было организовано восемь курсов повышения квалификации, обучено   409 </a:t>
            </a:r>
            <a:r>
              <a:rPr kumimoji="0" lang="ru-RU" alt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педагогических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работников.</a:t>
            </a:r>
            <a:endParaRPr kumimoji="0" lang="ru-RU" alt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 2019-20 учебном году в г. Выборге организованы курсы:</a:t>
            </a: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7940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476672"/>
            <a:ext cx="784887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   Профессиональный уровень </a:t>
            </a:r>
          </a:p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управленческих и педагогических кадров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2582664"/>
              </p:ext>
            </p:extLst>
          </p:nvPr>
        </p:nvGraphicFramePr>
        <p:xfrm>
          <a:off x="683568" y="1451685"/>
          <a:ext cx="7920880" cy="4958631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944216">
                  <a:extLst>
                    <a:ext uri="{9D8B030D-6E8A-4147-A177-3AD203B41FA5}">
                      <a16:colId xmlns:a16="http://schemas.microsoft.com/office/drawing/2014/main" val="1040680855"/>
                    </a:ext>
                  </a:extLst>
                </a:gridCol>
                <a:gridCol w="4967140">
                  <a:extLst>
                    <a:ext uri="{9D8B030D-6E8A-4147-A177-3AD203B41FA5}">
                      <a16:colId xmlns:a16="http://schemas.microsoft.com/office/drawing/2014/main" val="3047850158"/>
                    </a:ext>
                  </a:extLst>
                </a:gridCol>
                <a:gridCol w="1009524">
                  <a:extLst>
                    <a:ext uri="{9D8B030D-6E8A-4147-A177-3AD203B41FA5}">
                      <a16:colId xmlns:a16="http://schemas.microsoft.com/office/drawing/2014/main" val="350737320"/>
                    </a:ext>
                  </a:extLst>
                </a:gridCol>
              </a:tblGrid>
              <a:tr h="2588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МО/ТГ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357" marR="383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Основные темы МО/ТГ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357" marR="383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Вовлеченность (чел.)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357" marR="383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41366701"/>
                  </a:ext>
                </a:extLst>
              </a:tr>
              <a:tr h="3317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Творческая группа 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357" marR="383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Методы контроля деятельности педагогов в условиях развития ДОУ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357" marR="383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 чел.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357" marR="383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58445431"/>
                  </a:ext>
                </a:extLst>
              </a:tr>
              <a:tr h="5177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Методическое объединение по вопросу работы с детьми раннего возраста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357" marR="383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Современные образовательные технологии в работе с детьми раннего возраста 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357" marR="383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29 чел.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357" marR="383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81943958"/>
                  </a:ext>
                </a:extLst>
              </a:tr>
              <a:tr h="5177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Методическое объединение по коррекции речевых нарушений 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357" marR="383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-Коррекция речевых нарушений посредством современных технологий </a:t>
                      </a:r>
                      <a:r>
                        <a:rPr lang="ru-RU" sz="10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лего</a:t>
                      </a: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конструирования;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-Лого-игры с использованием ЛЕГО;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-Развитие речевого дыхания с использование ЛЕГО.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357" marR="383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27 чел.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357" marR="383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78421604"/>
                  </a:ext>
                </a:extLst>
              </a:tr>
              <a:tr h="7765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Методическое объединение музыкальных руководителей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357" marR="383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-Повышение профессиональной компетентности и педагогического мастерства музыкальных руководителей посредством технологии моделирования для обучения детей дошкольного возраста игре на музыкальных инструментах с помощью партитур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357" marR="383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35 чел.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357" marR="383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26981630"/>
                  </a:ext>
                </a:extLst>
              </a:tr>
              <a:tr h="7765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Методическое объединение по организации предметно-пространственной среды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357" marR="383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-Инновационные подходы в сознании развивающей предметно-пространственной среды на территории детского сада: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Моделирование РППС 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РППС в холлах, коридорах. рекреациях как помощник организации СОД с детьми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357" marR="383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 чел.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357" marR="383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96337447"/>
                  </a:ext>
                </a:extLst>
              </a:tr>
              <a:tr h="7765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Методическое объединение по театрализованной деятельности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357" marR="383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-Развитие творческой активности детей дошкольного возраста посредством кукольного театра: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Создание условий для театрализованной деятельности с детьми.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Изготовление игрушек для кукольного театра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357" marR="383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29 чел.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357" marR="383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14937151"/>
                  </a:ext>
                </a:extLst>
              </a:tr>
              <a:tr h="5177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Методическое объединение для инструкторов по ФИЗО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357" marR="383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-Взаимодействие инструкторов по физвоспитанию с педагогами ДОУ;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Спортивные праздники и развлечения в ДОУ;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Сетевое взаимодействие между ДОУ г. Выборга.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357" marR="383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39 чел.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357" marR="383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2772733"/>
                  </a:ext>
                </a:extLst>
              </a:tr>
              <a:tr h="134990">
                <a:tc gridSpan="2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Итого: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357" marR="383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187 чел.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357" marR="383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069765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9691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41049" y="548680"/>
            <a:ext cx="7560840" cy="3906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ru-RU" b="1" u="sng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Значимые достижения в системе дошкольного образования:</a:t>
            </a:r>
            <a:endParaRPr lang="ru-RU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683567" y="963182"/>
            <a:ext cx="7918321" cy="51891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marR="99695" algn="just">
              <a:lnSpc>
                <a:spcPct val="115000"/>
              </a:lnSpc>
              <a:spcAft>
                <a:spcPts val="0"/>
              </a:spcAft>
            </a:pP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МБДОУ «Детский сад №31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г.Выборга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» - </a:t>
            </a:r>
            <a:r>
              <a:rPr lang="ru-RU" sz="16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Победитель 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муниципального конкурса «Воспитатель года»;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marR="99695" algn="just">
              <a:lnSpc>
                <a:spcPct val="115000"/>
              </a:lnSpc>
              <a:spcAft>
                <a:spcPts val="0"/>
              </a:spcAft>
            </a:pP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МБДОУ «Детский сад №3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г.выборга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» - </a:t>
            </a:r>
            <a:r>
              <a:rPr lang="ru-RU" sz="16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Победитель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областного конкурса «Школа года»;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marR="99695" algn="just">
              <a:lnSpc>
                <a:spcPct val="115000"/>
              </a:lnSpc>
              <a:spcAft>
                <a:spcPts val="0"/>
              </a:spcAft>
            </a:pP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МБДОУ «Детский сад №25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г.Выборга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» - </a:t>
            </a:r>
            <a:r>
              <a:rPr lang="ru-RU" sz="16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Победитель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областного конкурса по выявлению перспективных моделей государственно-общественного управления образованием;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marR="99695" algn="just">
              <a:lnSpc>
                <a:spcPct val="115000"/>
              </a:lnSpc>
              <a:spcAft>
                <a:spcPts val="0"/>
              </a:spcAft>
            </a:pP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 МБДОУ «Детский сад №32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г.выборга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» - </a:t>
            </a:r>
            <a:r>
              <a:rPr lang="ru-RU" sz="16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Лауреат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областного конкурса «Шаг вперед»;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marR="99695" algn="just">
              <a:lnSpc>
                <a:spcPct val="115000"/>
              </a:lnSpc>
              <a:spcAft>
                <a:spcPts val="0"/>
              </a:spcAft>
            </a:pP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МБДОУ «Детский сад №31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г.Выборга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»  - </a:t>
            </a:r>
            <a:r>
              <a:rPr lang="ru-RU" sz="16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Призер 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Ленинградского областного конкурса профессионального педагогического мастерства в номинации «Воспитатель года»;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marR="99695" indent="-285750" algn="just">
              <a:lnSpc>
                <a:spcPct val="115000"/>
              </a:lnSpc>
              <a:spcAft>
                <a:spcPts val="0"/>
              </a:spcAft>
              <a:buFontTx/>
              <a:buChar char="-"/>
            </a:pPr>
            <a:r>
              <a:rPr lang="ru-RU" sz="16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дошкольное 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отделение МБОУ «Приморский ЦО и МБДОУ «Детский сад №3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г.Светогорска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» - </a:t>
            </a:r>
            <a:r>
              <a:rPr lang="ru-RU" sz="16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Лауреаты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регионального конкурса «За нравственный подвиг учителя</a:t>
            </a:r>
            <a:r>
              <a:rPr lang="ru-RU" sz="16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»;</a:t>
            </a:r>
            <a:endParaRPr lang="ru-RU" sz="1600" dirty="0" smtClean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marR="99695" indent="-285750" algn="just">
              <a:lnSpc>
                <a:spcPct val="115000"/>
              </a:lnSpc>
              <a:spcAft>
                <a:spcPts val="0"/>
              </a:spcAft>
              <a:buFontTx/>
              <a:buChar char="-"/>
            </a:pPr>
            <a:r>
              <a:rPr lang="ru-RU" sz="1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МБДОУ 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«Детский сад №25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г.Выборга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– </a:t>
            </a:r>
            <a:r>
              <a:rPr lang="ru-RU" sz="1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Лауреат-Победитель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Всероссийских  конкурсов «Образцовый детский сад»/«Достижения образования», «Лучшие детские сады России 2020».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2799976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367644" y="3380586"/>
            <a:ext cx="6480720" cy="1815882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449263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2016 год – 217 551 662,93</a:t>
            </a:r>
            <a:r>
              <a:rPr kumimoji="0" lang="ru-RU" altLang="ru-RU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руб.</a:t>
            </a:r>
            <a:endParaRPr kumimoji="0" lang="ru-RU" alt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449263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2017 год – 182 777 479,84 руб.</a:t>
            </a:r>
            <a:endParaRPr kumimoji="0" lang="ru-RU" alt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449263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2018 год – 161 852 101,25 руб</a:t>
            </a:r>
            <a:r>
              <a:rPr kumimoji="0" lang="ru-RU" alt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marR="0" lvl="0" indent="449263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alt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2019 год – 190 572 216,64 руб.</a:t>
            </a:r>
            <a:endParaRPr kumimoji="0" lang="ru-RU" alt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95736" y="1160205"/>
            <a:ext cx="4824536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Укрепление МТБ ДОО</a:t>
            </a:r>
            <a:endParaRPr lang="ru-RU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059832" y="2131896"/>
            <a:ext cx="3312368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altLang="ru-RU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приобретения игрового развивающего оборудования </a:t>
            </a:r>
            <a:endParaRPr lang="ru-RU" b="1" dirty="0"/>
          </a:p>
        </p:txBody>
      </p:sp>
      <p:sp>
        <p:nvSpPr>
          <p:cNvPr id="3" name="Стрелка вниз 2"/>
          <p:cNvSpPr/>
          <p:nvPr/>
        </p:nvSpPr>
        <p:spPr>
          <a:xfrm>
            <a:off x="4608004" y="1529537"/>
            <a:ext cx="45719" cy="53131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низ 8"/>
          <p:cNvSpPr/>
          <p:nvPr/>
        </p:nvSpPr>
        <p:spPr>
          <a:xfrm>
            <a:off x="4608004" y="2813751"/>
            <a:ext cx="108012" cy="47123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6089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63588" y="2276872"/>
            <a:ext cx="7668852" cy="32778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 algn="just">
              <a:lnSpc>
                <a:spcPct val="115000"/>
              </a:lnSpc>
              <a:spcAft>
                <a:spcPts val="0"/>
              </a:spcAft>
              <a:buFontTx/>
              <a:buChar char="-"/>
            </a:pPr>
            <a:r>
              <a:rPr lang="ru-RU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91,6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%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полностью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устраивает возможность 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взаимодействия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 детским садом через различные виды связи; </a:t>
            </a:r>
            <a:endParaRPr lang="ru-RU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 algn="just">
              <a:lnSpc>
                <a:spcPct val="115000"/>
              </a:lnSpc>
              <a:spcAft>
                <a:spcPts val="0"/>
              </a:spcAft>
              <a:buFontTx/>
              <a:buChar char="-"/>
            </a:pPr>
            <a:r>
              <a:rPr lang="ru-RU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Свыше 90%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устраивает 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материально-техническое обеспечение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детских садов; </a:t>
            </a:r>
            <a:endParaRPr lang="ru-RU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 algn="just">
              <a:lnSpc>
                <a:spcPct val="115000"/>
              </a:lnSpc>
              <a:spcAft>
                <a:spcPts val="0"/>
              </a:spcAft>
              <a:buFontTx/>
              <a:buChar char="-"/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91,6% -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отмечают 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высокую компетентность работников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дошкольных образовательных организаций; </a:t>
            </a:r>
            <a:endParaRPr lang="ru-RU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 algn="just">
              <a:lnSpc>
                <a:spcPct val="115000"/>
              </a:lnSpc>
              <a:spcAft>
                <a:spcPts val="0"/>
              </a:spcAft>
              <a:buFontTx/>
              <a:buChar char="-"/>
            </a:pPr>
            <a:r>
              <a:rPr lang="ru-RU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8,4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%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 отмечают 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недостаточный уровень доброжелательности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и вежливости со стороны сотрудников детского сада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91,6%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удовлетворены 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качеством предоставляемых услуг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ДОО; </a:t>
            </a:r>
            <a:endParaRPr lang="ru-RU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свыше 90%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опрошенных 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готовы рекомендовать ДОО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своим знакомым.</a:t>
            </a:r>
            <a:endParaRPr lang="ru-RU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63588" y="836712"/>
            <a:ext cx="741682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u="sng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Оценка качества </a:t>
            </a:r>
            <a:r>
              <a:rPr lang="ru-RU" sz="2000" b="1" u="sng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услуг </a:t>
            </a:r>
            <a:r>
              <a:rPr lang="ru-RU" sz="2000" b="1" u="sng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ДОО </a:t>
            </a:r>
          </a:p>
          <a:p>
            <a:pPr algn="ctr"/>
            <a:r>
              <a:rPr lang="ru-RU" sz="2000" b="1" u="sng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родителями </a:t>
            </a:r>
            <a:r>
              <a:rPr lang="ru-RU" sz="2000" b="1" u="sng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(законных представителей) воспитанников </a:t>
            </a:r>
            <a:endParaRPr lang="ru-RU" sz="2000" b="1" u="sng" dirty="0"/>
          </a:p>
        </p:txBody>
      </p:sp>
    </p:spTree>
    <p:extLst>
      <p:ext uri="{BB962C8B-B14F-4D97-AF65-F5344CB8AC3E}">
        <p14:creationId xmlns:p14="http://schemas.microsoft.com/office/powerpoint/2010/main" val="1770124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785918" y="1571612"/>
            <a:ext cx="5572164" cy="286232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000" b="1" i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СПАСИБО</a:t>
            </a:r>
          </a:p>
          <a:p>
            <a:pPr algn="ctr"/>
            <a:r>
              <a:rPr lang="ru-RU" sz="6000" b="1" i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ЗА</a:t>
            </a:r>
          </a:p>
          <a:p>
            <a:pPr algn="ctr"/>
            <a:r>
              <a:rPr lang="ru-RU" sz="6000" b="1" i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ВНИМАНИЕ</a:t>
            </a:r>
            <a:endParaRPr lang="ru-RU" sz="6000" b="1" i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539552" y="1209058"/>
            <a:ext cx="7992888" cy="4093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Задачи дошкольного образования в </a:t>
            </a:r>
            <a:r>
              <a:rPr kumimoji="0" lang="ru-RU" sz="20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2019-2020</a:t>
            </a:r>
            <a:r>
              <a:rPr kumimoji="0" lang="ru-RU" sz="2000" b="1" i="0" u="sng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учебном </a:t>
            </a:r>
            <a:r>
              <a:rPr kumimoji="0" lang="ru-RU" sz="20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году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•	</a:t>
            </a:r>
            <a:r>
              <a:rPr lang="ru-RU" sz="2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Обеспечение доступности дошкольного образования через оптимизацию сети ОУ, создание дополнительных мест в ОУ и развитие вариативных форм предоставления дошкольного образования;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•	Обеспечение качества дошкольного образования через </a:t>
            </a:r>
            <a:r>
              <a:rPr lang="ru-RU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повышение </a:t>
            </a:r>
            <a:r>
              <a:rPr lang="ru-RU" sz="2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профессионального уровня управленческих и педагогических кадров; за счет снижения уровня заболеваемости и повышения уровня посещаемости воспитанниками ОУ;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•	Обеспечение открытости дошкольного образования через </a:t>
            </a:r>
            <a:r>
              <a:rPr lang="ru-RU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работу </a:t>
            </a:r>
            <a:r>
              <a:rPr lang="ru-RU" sz="2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 родительской общественностью и их удовлетворенностью качеством дошкольного образования.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b="1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1370109" y="692696"/>
            <a:ext cx="628654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1524000" marR="0" lvl="0" indent="-15240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Оптимизация сети </a:t>
            </a:r>
          </a:p>
          <a:p>
            <a:pPr marL="1524000" marR="0" lvl="0" indent="-15240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образовательных организаций</a:t>
            </a:r>
            <a:r>
              <a:rPr kumimoji="0" lang="ru-RU" sz="20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1976393124"/>
              </p:ext>
            </p:extLst>
          </p:nvPr>
        </p:nvGraphicFramePr>
        <p:xfrm>
          <a:off x="1381124" y="1484784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285852" y="928670"/>
            <a:ext cx="678661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u="sng" dirty="0" smtClean="0">
                <a:latin typeface="Times New Roman" pitchFamily="18" charset="0"/>
                <a:cs typeface="Times New Roman" pitchFamily="18" charset="0"/>
              </a:rPr>
              <a:t>Охват детей  дошкольным образованием</a:t>
            </a:r>
            <a:endParaRPr lang="ru-RU" u="sng" dirty="0"/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349666436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285852" y="928670"/>
            <a:ext cx="678661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u="sng" dirty="0" smtClean="0">
                <a:latin typeface="Times New Roman" pitchFamily="18" charset="0"/>
                <a:cs typeface="Times New Roman" pitchFamily="18" charset="0"/>
              </a:rPr>
              <a:t>Охват детей  дошкольным образованием </a:t>
            </a:r>
          </a:p>
          <a:p>
            <a:pPr algn="ctr"/>
            <a:r>
              <a:rPr lang="ru-RU" sz="2000" b="1" u="sng" dirty="0" smtClean="0">
                <a:latin typeface="Times New Roman" pitchFamily="18" charset="0"/>
                <a:cs typeface="Times New Roman" pitchFamily="18" charset="0"/>
              </a:rPr>
              <a:t>в группах от 3-7 лет</a:t>
            </a:r>
            <a:endParaRPr lang="ru-RU" u="sng" dirty="0"/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1335710180"/>
              </p:ext>
            </p:extLst>
          </p:nvPr>
        </p:nvGraphicFramePr>
        <p:xfrm>
          <a:off x="1631157" y="1772816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98448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285852" y="928670"/>
            <a:ext cx="678661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u="sng" dirty="0" smtClean="0">
                <a:latin typeface="Times New Roman" pitchFamily="18" charset="0"/>
                <a:cs typeface="Times New Roman" pitchFamily="18" charset="0"/>
              </a:rPr>
              <a:t>Охват детей  дошкольным образованием </a:t>
            </a:r>
          </a:p>
          <a:p>
            <a:pPr algn="ctr"/>
            <a:r>
              <a:rPr lang="ru-RU" sz="2000" b="1" u="sng" dirty="0" smtClean="0">
                <a:latin typeface="Times New Roman" pitchFamily="18" charset="0"/>
                <a:cs typeface="Times New Roman" pitchFamily="18" charset="0"/>
              </a:rPr>
              <a:t>в группах до 3х лет</a:t>
            </a:r>
            <a:endParaRPr lang="ru-RU" u="sng" dirty="0"/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770629529"/>
              </p:ext>
            </p:extLst>
          </p:nvPr>
        </p:nvGraphicFramePr>
        <p:xfrm>
          <a:off x="1631157" y="1844824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22145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>
            <a:spLocks noChangeArrowheads="1"/>
          </p:cNvSpPr>
          <p:nvPr/>
        </p:nvSpPr>
        <p:spPr bwMode="auto">
          <a:xfrm>
            <a:off x="539552" y="404664"/>
            <a:ext cx="7858180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Создание дополнительных мест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для обеспечения дошкольного образования</a:t>
            </a:r>
            <a:endParaRPr kumimoji="0" lang="ru-RU" sz="2400" b="1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2017-2018 г.: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25 мест в  МБДОУ «Детский сад №5 г. Выборга»;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15 мест в  МБДОУ «Детский сад п. Селезнево»;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25 мест в  МБДОУ «Детский сад п.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Глебычево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»;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2018-2019 </a:t>
            </a:r>
            <a:r>
              <a:rPr kumimoji="0" lang="ru-RU" sz="2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г.: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25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мест в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МДОУ «Детский сад №16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г.Выборга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»;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20 мест 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за счет ГКП (утро-вечер) в МБДОУ «Детский сад №21 </a:t>
            </a:r>
            <a:r>
              <a:rPr kumimoji="0" lang="ru-RU" sz="24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г.Выборга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»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2019-2020 г.:</a:t>
            </a: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20 мест в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МБДО№У «Детский сад №19 </a:t>
            </a:r>
            <a:r>
              <a:rPr kumimoji="0" lang="ru-RU" sz="24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г.Выборга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»;</a:t>
            </a: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ru-RU" sz="2400" baseline="0" dirty="0" smtClean="0">
                <a:latin typeface="Times New Roman" pitchFamily="18" charset="0"/>
                <a:cs typeface="Times New Roman" pitchFamily="18" charset="0"/>
              </a:rPr>
              <a:t>25 мест в МБДОУ «Детский сад №13 </a:t>
            </a:r>
            <a:r>
              <a:rPr lang="ru-RU" sz="2400" baseline="0" dirty="0" err="1" smtClean="0">
                <a:latin typeface="Times New Roman" pitchFamily="18" charset="0"/>
                <a:cs typeface="Times New Roman" pitchFamily="18" charset="0"/>
              </a:rPr>
              <a:t>г.Выборга</a:t>
            </a:r>
            <a:r>
              <a:rPr lang="ru-RU" sz="2400" baseline="0" dirty="0" smtClean="0">
                <a:latin typeface="Times New Roman" pitchFamily="18" charset="0"/>
                <a:cs typeface="Times New Roman" pitchFamily="18" charset="0"/>
              </a:rPr>
              <a:t>»;</a:t>
            </a: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10 мест за счет ГКП (утро) в МБДОУ «</a:t>
            </a:r>
            <a:r>
              <a:rPr kumimoji="0" lang="ru-RU" sz="24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Дентский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сад №32 </a:t>
            </a:r>
            <a:r>
              <a:rPr kumimoji="0" lang="ru-RU" sz="24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г.Выборга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»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857224" y="500042"/>
            <a:ext cx="742955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u="sng" dirty="0" smtClean="0">
                <a:latin typeface="Times New Roman" pitchFamily="18" charset="0"/>
                <a:cs typeface="Times New Roman" pitchFamily="18" charset="0"/>
              </a:rPr>
              <a:t>Комплекс мер по развитию муниципальной системы дошкольного образования</a:t>
            </a:r>
            <a:endParaRPr lang="ru-RU" sz="2000" b="1" u="sng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1275304792"/>
              </p:ext>
            </p:extLst>
          </p:nvPr>
        </p:nvGraphicFramePr>
        <p:xfrm>
          <a:off x="357158" y="1142984"/>
          <a:ext cx="8501122" cy="5143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42910" y="500042"/>
            <a:ext cx="757242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u="sng" dirty="0" smtClean="0">
                <a:latin typeface="Times New Roman" pitchFamily="18" charset="0"/>
                <a:cs typeface="Times New Roman" pitchFamily="18" charset="0"/>
              </a:rPr>
              <a:t>Альтернативные формы предоставления </a:t>
            </a:r>
          </a:p>
          <a:p>
            <a:pPr algn="ctr"/>
            <a:r>
              <a:rPr lang="ru-RU" sz="2000" b="1" u="sng" dirty="0" smtClean="0">
                <a:latin typeface="Times New Roman" pitchFamily="18" charset="0"/>
                <a:cs typeface="Times New Roman" pitchFamily="18" charset="0"/>
              </a:rPr>
              <a:t>дошкольного образования</a:t>
            </a:r>
            <a:endParaRPr lang="ru-RU" sz="2000" b="1" u="sng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2516032406"/>
              </p:ext>
            </p:extLst>
          </p:nvPr>
        </p:nvGraphicFramePr>
        <p:xfrm>
          <a:off x="1524000" y="1397000"/>
          <a:ext cx="5928320" cy="39762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3131840" y="5589240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2017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4283968" y="5589240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2018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5436096" y="5562288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2019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87806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1558</TotalTime>
  <Words>917</Words>
  <Application>Microsoft Office PowerPoint</Application>
  <PresentationFormat>Экран (4:3)</PresentationFormat>
  <Paragraphs>195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5" baseType="lpstr">
      <vt:lpstr>Arial</vt:lpstr>
      <vt:lpstr>Calibri</vt:lpstr>
      <vt:lpstr>Symbol</vt:lpstr>
      <vt:lpstr>Times New Roman</vt:lpstr>
      <vt:lpstr>Verdana</vt:lpstr>
      <vt:lpstr>Wingdings 2</vt:lpstr>
      <vt:lpstr>Аспект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Обеспечение доступности дошкольного образования. Оптимизация сети.</dc:title>
  <dc:creator>1</dc:creator>
  <cp:lastModifiedBy>HP Inc.</cp:lastModifiedBy>
  <cp:revision>277</cp:revision>
  <cp:lastPrinted>2019-06-25T15:44:10Z</cp:lastPrinted>
  <dcterms:created xsi:type="dcterms:W3CDTF">2018-06-04T05:29:40Z</dcterms:created>
  <dcterms:modified xsi:type="dcterms:W3CDTF">2020-08-12T09:07:10Z</dcterms:modified>
</cp:coreProperties>
</file>