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18"/>
  </p:notesMasterIdLst>
  <p:sldIdLst>
    <p:sldId id="275" r:id="rId2"/>
    <p:sldId id="341" r:id="rId3"/>
    <p:sldId id="342" r:id="rId4"/>
    <p:sldId id="344" r:id="rId5"/>
    <p:sldId id="319" r:id="rId6"/>
    <p:sldId id="320" r:id="rId7"/>
    <p:sldId id="346" r:id="rId8"/>
    <p:sldId id="348" r:id="rId9"/>
    <p:sldId id="350" r:id="rId10"/>
    <p:sldId id="351" r:id="rId11"/>
    <p:sldId id="353" r:id="rId12"/>
    <p:sldId id="355" r:id="rId13"/>
    <p:sldId id="357" r:id="rId14"/>
    <p:sldId id="333" r:id="rId15"/>
    <p:sldId id="358" r:id="rId16"/>
    <p:sldId id="312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66"/>
    <a:srgbClr val="0A0602"/>
    <a:srgbClr val="660066"/>
    <a:srgbClr val="FF3300"/>
    <a:srgbClr val="660033"/>
    <a:srgbClr val="993366"/>
    <a:srgbClr val="CCFF66"/>
    <a:srgbClr val="FF9933"/>
    <a:srgbClr val="FFFF00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>
        <p:scale>
          <a:sx n="100" d="100"/>
          <a:sy n="100" d="100"/>
        </p:scale>
        <p:origin x="-26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13E0D-DA9E-4761-AD90-D62F1A230E04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B04AB-8B91-4A79-B2AC-5A8222A90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710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C201AA1-695E-4927-BCBF-AE7ECB4C3B55}" type="datetimeFigureOut">
              <a:rPr lang="ru-RU" smtClean="0"/>
              <a:pPr>
                <a:defRPr/>
              </a:pPr>
              <a:t>23.11.2018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F9CDF18-D4C7-43D2-985C-848FFE6055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7467600" cy="4873625"/>
          </a:xfrm>
        </p:spPr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13321" name="Picture 11" descr="spring"/>
          <p:cNvPicPr>
            <a:picLocks noChangeAspect="1" noChangeArrowheads="1"/>
          </p:cNvPicPr>
          <p:nvPr/>
        </p:nvPicPr>
        <p:blipFill>
          <a:blip r:embed="rId2" cstate="print"/>
          <a:srcRect l="4121" r="81882"/>
          <a:stretch>
            <a:fillRect/>
          </a:stretch>
        </p:blipFill>
        <p:spPr bwMode="auto">
          <a:xfrm>
            <a:off x="-1476375" y="-387350"/>
            <a:ext cx="1223962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3" descr="ZAMOK.JPG"/>
          <p:cNvPicPr>
            <a:picLocks noChangeAspect="1"/>
          </p:cNvPicPr>
          <p:nvPr/>
        </p:nvPicPr>
        <p:blipFill>
          <a:blip r:embed="rId3" cstate="print"/>
          <a:srcRect l="10204" r="7247" b="17450"/>
          <a:stretch>
            <a:fillRect/>
          </a:stretch>
        </p:blipFill>
        <p:spPr>
          <a:xfrm>
            <a:off x="251520" y="188640"/>
            <a:ext cx="8652453" cy="6489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395288" y="333375"/>
            <a:ext cx="806291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Реализация муниципальной программы развития воспитания в МО «Выборгский район» Ленинградской </a:t>
            </a:r>
            <a:r>
              <a:rPr lang="ru-RU" sz="3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области</a:t>
            </a:r>
            <a:endParaRPr lang="ru-RU" sz="3000" b="1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Заголовок 1"/>
          <p:cNvSpPr>
            <a:spLocks/>
          </p:cNvSpPr>
          <p:nvPr/>
        </p:nvSpPr>
        <p:spPr bwMode="auto">
          <a:xfrm>
            <a:off x="827584" y="5661248"/>
            <a:ext cx="806291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Выборг  2018 год</a:t>
            </a:r>
            <a:endParaRPr lang="ru-RU" sz="20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SCospJ53V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4457418" cy="6309320"/>
          </a:xfrm>
          <a:prstGeom prst="rect">
            <a:avLst/>
          </a:prstGeom>
        </p:spPr>
      </p:pic>
      <p:pic>
        <p:nvPicPr>
          <p:cNvPr id="3" name="Рисунок 2" descr="лого комитет прозрач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-315416"/>
            <a:ext cx="3040806" cy="290092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348880"/>
            <a:ext cx="2672928" cy="3603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962.jpg"/>
          <p:cNvPicPr>
            <a:picLocks noChangeAspect="1"/>
          </p:cNvPicPr>
          <p:nvPr/>
        </p:nvPicPr>
        <p:blipFill>
          <a:blip r:embed="rId2" cstate="print"/>
          <a:srcRect b="4341"/>
          <a:stretch>
            <a:fillRect/>
          </a:stretch>
        </p:blipFill>
        <p:spPr>
          <a:xfrm>
            <a:off x="467544" y="3789040"/>
            <a:ext cx="4017824" cy="25597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IMG_28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76672"/>
            <a:ext cx="2064229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IMG_6321.JPG"/>
          <p:cNvPicPr>
            <a:picLocks noChangeAspect="1"/>
          </p:cNvPicPr>
          <p:nvPr/>
        </p:nvPicPr>
        <p:blipFill>
          <a:blip r:embed="rId4" cstate="print"/>
          <a:srcRect b="3770"/>
          <a:stretch>
            <a:fillRect/>
          </a:stretch>
        </p:blipFill>
        <p:spPr>
          <a:xfrm>
            <a:off x="179512" y="116632"/>
            <a:ext cx="4671549" cy="2996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 rot="10800000" flipV="1">
            <a:off x="107504" y="3084819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Трудовое воспитание 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717032"/>
            <a:ext cx="3779912" cy="28231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лого комитет прозрачный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548680"/>
            <a:ext cx="2059565" cy="196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Система дополнительного образования МО «Выборгский район» ЛО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8496944" cy="5517232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МБОУДО «Дворец детского творчества»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МУДО  «Станция юных натуралистов»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МБОУДО « Детско-юношеский Центр творчества» г. </a:t>
            </a: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Светогорска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МБУДО «Детская школа искусств г. Выборга</a:t>
            </a: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МБОУ «Каменногорский ЦО»</a:t>
            </a: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структурное подразделение</a:t>
            </a:r>
            <a:endParaRPr lang="ru-RU" b="1" dirty="0" smtClean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МБОУ «Первомайский ЦО</a:t>
            </a: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структурное подразделение</a:t>
            </a:r>
            <a:endParaRPr lang="ru-RU" b="1" dirty="0" smtClean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МБОУ « </a:t>
            </a:r>
            <a:r>
              <a:rPr lang="ru-RU" b="1" dirty="0" err="1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Рощинская</a:t>
            </a: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СОШ» структурное подразделение</a:t>
            </a:r>
            <a:endParaRPr lang="ru-RU" b="1" dirty="0" smtClean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МБОУ «Приморская СОШ» структурное подразделение</a:t>
            </a:r>
            <a:endParaRPr lang="ru-RU" b="1" dirty="0" smtClean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МБУДО «Школа искусств города Выборга»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МБУДО «Приморская школа искусств»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МБУДО «</a:t>
            </a:r>
            <a:r>
              <a:rPr lang="ru-RU" b="1" dirty="0" err="1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Светогорская</a:t>
            </a: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школа искусств»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МБУДО «</a:t>
            </a:r>
            <a:r>
              <a:rPr lang="ru-RU" b="1" dirty="0" err="1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Рощинская</a:t>
            </a: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школа искусств»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МБУДО «Школа искусств «</a:t>
            </a:r>
            <a:r>
              <a:rPr lang="ru-RU" b="1" dirty="0" err="1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Канталия</a:t>
            </a:r>
            <a:r>
              <a:rPr lang="ru-RU" b="1" dirty="0" smtClean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lvl="0">
              <a:lnSpc>
                <a:spcPct val="120000"/>
              </a:lnSpc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 «Спортивная школа олимпийского резерва « Фаворит»</a:t>
            </a:r>
          </a:p>
          <a:p>
            <a:pPr lvl="0">
              <a:lnSpc>
                <a:spcPct val="120000"/>
              </a:lnSpc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АНОДПО «Центр дополнительного профессионального образования»</a:t>
            </a:r>
          </a:p>
          <a:p>
            <a:pPr lvl="0">
              <a:lnSpc>
                <a:spcPct val="120000"/>
              </a:lnSpc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</a:pPr>
            <a:endParaRPr lang="ru-RU" dirty="0" smtClean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</a:pPr>
            <a:endParaRPr lang="ru-RU" b="1" dirty="0" smtClean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</a:pPr>
            <a:endParaRPr lang="ru-RU" b="1" dirty="0" smtClean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3" descr="лого комитет прозрач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5396" y="764704"/>
            <a:ext cx="1908604" cy="1820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DSC015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26" name="Picture 6" descr="IMG_12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0"/>
            <a:ext cx="3225800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27" name="Picture 7" descr="DSC_05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132856"/>
            <a:ext cx="3130550" cy="208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30" name="Picture 10" descr="Фотография (11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8237" y="3933056"/>
            <a:ext cx="4465763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DSC_05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2400" y="0"/>
            <a:ext cx="2441600" cy="36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25" name="Picture 5" descr="DSC_05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2132856"/>
            <a:ext cx="3429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dsc03613"/>
          <p:cNvPicPr>
            <a:picLocks noChangeAspect="1" noChangeArrowheads="1"/>
          </p:cNvPicPr>
          <p:nvPr/>
        </p:nvPicPr>
        <p:blipFill>
          <a:blip r:embed="rId8" cstate="print"/>
          <a:srcRect l="26816" r="14754" b="6210"/>
          <a:stretch>
            <a:fillRect/>
          </a:stretch>
        </p:blipFill>
        <p:spPr bwMode="auto">
          <a:xfrm>
            <a:off x="1907704" y="3761656"/>
            <a:ext cx="257288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лого комитет прозрачный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468560" y="4317111"/>
            <a:ext cx="2663405" cy="25408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48680"/>
            <a:ext cx="8075240" cy="5976663"/>
          </a:xfrm>
        </p:spPr>
        <p:txBody>
          <a:bodyPr>
            <a:noAutofit/>
          </a:bodyPr>
          <a:lstStyle/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Агроэкологический слет «Друзья природы»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чтецов, посвященных Дню матери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патриотической песни «Музыка Отечества»,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Фестиваль театральных коллективов «Веснушки»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Фестиваль-конкурс </a:t>
            </a:r>
            <a:r>
              <a:rPr lang="ru-RU" sz="20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«Мир профессий глазами ребенка»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технического </a:t>
            </a:r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творчества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–шоу «Модница»</a:t>
            </a:r>
            <a:endParaRPr lang="ru-RU" sz="2400" b="1" dirty="0" smtClean="0">
              <a:ln w="1905">
                <a:solidFill>
                  <a:srgbClr val="000066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Фестиваль школьных спортивных клубов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Майская легкоатлетическая эстафета </a:t>
            </a:r>
            <a:endParaRPr lang="ru-RU" sz="2400" b="1" dirty="0" smtClean="0">
              <a:ln w="1905">
                <a:solidFill>
                  <a:srgbClr val="000066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Пасхальный фестиваль «Город мастеров»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Игры серии «Что? Где? Когда?» 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Фестиваль-конкурс  творческих работ и проектов «Содружество увлеченных»</a:t>
            </a:r>
          </a:p>
          <a:p>
            <a:pPr lvl="0"/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ИЗО и </a:t>
            </a:r>
            <a:r>
              <a:rPr lang="ru-RU" sz="2400" b="1" dirty="0" err="1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фототворчества</a:t>
            </a:r>
            <a:r>
              <a:rPr lang="ru-RU" sz="2400" b="1" dirty="0" smtClean="0">
                <a:ln w="1905">
                  <a:solidFill>
                    <a:srgbClr val="000066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«Я познаю мир»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5" name="Рисунок 4" descr="лого комитет прозрач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-387424"/>
            <a:ext cx="2213996" cy="2112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формат программы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Достойное воспитание детей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роли семьи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прав ребенка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условия для развития детей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личностной позиции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Языковая культура детей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субъектов системы воспитания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лого комитет прозрач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2012" y="-315416"/>
            <a:ext cx="2141988" cy="2043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564904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haroni" pitchFamily="2" charset="-79"/>
              </a:rPr>
              <a:t>Спасибо за внимание</a:t>
            </a:r>
            <a:endParaRPr lang="ru-RU" sz="4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33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Сфера реализации Программы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56792"/>
            <a:ext cx="8884096" cy="4523333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Обновление содержания воспитания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Разработка и реализация образовательных программ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Использование воспитательного потенциала образовательных программ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Расширение вариативности воспитательных систем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Выявление и поддержка одаренных детей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Включение детей в различные виды деятельности 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Развитие интереса к чтению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</a:rPr>
              <a:t>Поддержка воспитания в системе летнего отдыха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лого комитет прозрач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-243408"/>
            <a:ext cx="2555776" cy="2438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147520" cy="8115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Центры по направлениям воспитания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44824"/>
            <a:ext cx="8740080" cy="423530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b="1" dirty="0" smtClean="0"/>
              <a:t>Патриотическое воспитание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Одаренные дети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Экологическое воспитание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Духовно-нравственное воспитание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Музейная педагогика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Туризм и краеведение</a:t>
            </a:r>
            <a:endParaRPr lang="ru-RU" b="1" dirty="0"/>
          </a:p>
        </p:txBody>
      </p:sp>
      <p:pic>
        <p:nvPicPr>
          <p:cNvPr id="4" name="Рисунок 3" descr="лого комитет прозрач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4380" y="-243408"/>
            <a:ext cx="3245644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79512" y="8768"/>
            <a:ext cx="8712968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solidFill>
                <a:srgbClr val="FFFF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адетское движение на территории муниципального образования «Выборгский район» Ленинградской области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Клуб «Патриот» МБОУ «СОШ № 6»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Два Кадетских класса моряков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Клуб «Юный спасатель» МБОУ «СОШ № 10»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Два кадетских класса МЧС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Кадетский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класс ГИБДД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МБОУ «СОШ № 7»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Кадетское движение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полицейской направленности МБОУ «СОШ № 8»</a:t>
            </a:r>
            <a:endParaRPr lang="ru-RU" sz="16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Кадетский отряд </a:t>
            </a:r>
            <a:r>
              <a:rPr kumimoji="0" lang="ru-RU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юных </a:t>
            </a:r>
            <a:r>
              <a:rPr kumimoji="0" lang="ru-RU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пограничников МБОУ «СОШ №12»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Таможенный кадетский  класс МБОУ «СОШ № 13»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Взвод закона  МБОУ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Красносельская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ООШ»,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Коробицынская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СОШ»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Кадетский класс «Пограничник»  МБОУ «СОШ г. Светогорска »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Кадетский класс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«ЮИД»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МБОУ  «Каменногорский ЦО»</a:t>
            </a:r>
          </a:p>
          <a:p>
            <a:pPr lvl="0" indent="450850" eaLnBrk="0" hangingPunct="0">
              <a:buFont typeface="Wingdings" pitchFamily="2" charset="2"/>
              <a:buChar char="§"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адетский класс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«Спасатели» 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МБОУ  «Каменногорский ЦО»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Кадетский класс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МЧС МБОУ «</a:t>
            </a:r>
            <a:r>
              <a:rPr kumimoji="0" lang="ru-RU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Рощинская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СОШ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Кадетский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отряд «Морские пограничники»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МБОУ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«СОШ п. Советский»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Кадетский класс «Созвездие»  МБОУ</a:t>
            </a:r>
            <a:r>
              <a:rPr kumimoji="0" lang="ru-RU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«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Первомайский ЦО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»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Кадетский класс « Юный патриот» МБОУ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Глебычевская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СОШ»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Два кадетских</a:t>
            </a:r>
            <a:r>
              <a:rPr kumimoji="0" lang="ru-RU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класса ГИБДД, МЧС МБОУ «</a:t>
            </a:r>
            <a:r>
              <a:rPr kumimoji="0" lang="ru-RU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Возрожденска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СОШ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Морской</a:t>
            </a:r>
            <a:r>
              <a:rPr kumimoji="0" lang="ru-RU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кадетский класс МБОУ «Приморская СОШ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лого комитет прозрач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476672"/>
            <a:ext cx="2718052" cy="259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лятва на верность отчизн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5035489" cy="3356992"/>
          </a:xfrm>
          <a:prstGeom prst="rect">
            <a:avLst/>
          </a:prstGeom>
        </p:spPr>
      </p:pic>
      <p:pic>
        <p:nvPicPr>
          <p:cNvPr id="5" name="Рисунок 4" descr="IMG_2659.JPG"/>
          <p:cNvPicPr>
            <a:picLocks noChangeAspect="1"/>
          </p:cNvPicPr>
          <p:nvPr/>
        </p:nvPicPr>
        <p:blipFill>
          <a:blip r:embed="rId3" cstate="print"/>
          <a:srcRect l="8108"/>
          <a:stretch>
            <a:fillRect/>
          </a:stretch>
        </p:blipFill>
        <p:spPr>
          <a:xfrm>
            <a:off x="0" y="0"/>
            <a:ext cx="4896544" cy="355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S5003052.JPG"/>
          <p:cNvPicPr>
            <a:picLocks noChangeAspect="1"/>
          </p:cNvPicPr>
          <p:nvPr/>
        </p:nvPicPr>
        <p:blipFill>
          <a:blip r:embed="rId4" cstate="print"/>
          <a:srcRect l="4196"/>
          <a:stretch>
            <a:fillRect/>
          </a:stretch>
        </p:blipFill>
        <p:spPr>
          <a:xfrm>
            <a:off x="4211960" y="0"/>
            <a:ext cx="4932040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2013-02-15-519.jpg"/>
          <p:cNvPicPr>
            <a:picLocks noChangeAspect="1"/>
          </p:cNvPicPr>
          <p:nvPr/>
        </p:nvPicPr>
        <p:blipFill>
          <a:blip r:embed="rId5" cstate="print"/>
          <a:srcRect l="3785" r="11694"/>
          <a:stretch>
            <a:fillRect/>
          </a:stretch>
        </p:blipFill>
        <p:spPr>
          <a:xfrm>
            <a:off x="4788024" y="3861048"/>
            <a:ext cx="4507202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лого комитет прозрачный.png"/>
          <p:cNvPicPr>
            <a:picLocks noChangeAspect="1"/>
          </p:cNvPicPr>
          <p:nvPr/>
        </p:nvPicPr>
        <p:blipFill>
          <a:blip r:embed="rId6" cstate="print"/>
          <a:srcRect l="15118" t="15625" r="25944" b="31250"/>
          <a:stretch>
            <a:fillRect/>
          </a:stretch>
        </p:blipFill>
        <p:spPr>
          <a:xfrm>
            <a:off x="7740352" y="3068960"/>
            <a:ext cx="1403648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0"/>
            <a:ext cx="5652120" cy="376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354.jpg"/>
          <p:cNvPicPr>
            <a:picLocks noChangeAspect="1"/>
          </p:cNvPicPr>
          <p:nvPr/>
        </p:nvPicPr>
        <p:blipFill>
          <a:blip r:embed="rId3" cstate="print"/>
          <a:srcRect t="14979"/>
          <a:stretch>
            <a:fillRect/>
          </a:stretch>
        </p:blipFill>
        <p:spPr>
          <a:xfrm>
            <a:off x="0" y="0"/>
            <a:ext cx="3546610" cy="4521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34435534534.jpg"/>
          <p:cNvPicPr>
            <a:picLocks noChangeAspect="1"/>
          </p:cNvPicPr>
          <p:nvPr/>
        </p:nvPicPr>
        <p:blipFill>
          <a:blip r:embed="rId4" cstate="print"/>
          <a:srcRect l="23706" r="8139"/>
          <a:stretch>
            <a:fillRect/>
          </a:stretch>
        </p:blipFill>
        <p:spPr>
          <a:xfrm>
            <a:off x="5076056" y="3054497"/>
            <a:ext cx="4067944" cy="397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8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6992"/>
            <a:ext cx="5220072" cy="359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148064" y="2204864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David" pitchFamily="34" charset="-79"/>
              </a:rPr>
              <a:t>ВИВАТ , КАДЕТ 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ru-RU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99390" y="195107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Picture 1" descr="C:\Documents and Settings\admin\Рабочий стол\1111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960440" cy="262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Documents and Settings\admin\Рабочий стол\Без 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626" y="260648"/>
            <a:ext cx="4380162" cy="2619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4" cstate="print"/>
          <a:srcRect t="11919" b="18057"/>
          <a:stretch>
            <a:fillRect/>
          </a:stretch>
        </p:blipFill>
        <p:spPr>
          <a:xfrm>
            <a:off x="395536" y="3212976"/>
            <a:ext cx="644420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 rot="10800000" flipV="1">
            <a:off x="2267744" y="2549078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Ученическое самоуправление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Рисунок 9" descr="лого комитет прозрачны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7996" y="3645024"/>
            <a:ext cx="2286004" cy="218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16632"/>
            <a:ext cx="3995303" cy="420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004">
            <a:off x="-252536" y="-315416"/>
            <a:ext cx="4896544" cy="5190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068960"/>
            <a:ext cx="5043814" cy="3625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936625"/>
          </a:xfrm>
          <a:noFill/>
        </p:spPr>
        <p:txBody>
          <a:bodyPr anchor="b" anchorCtr="0"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Районный школьный парламент</a:t>
            </a:r>
          </a:p>
        </p:txBody>
      </p:sp>
      <p:pic>
        <p:nvPicPr>
          <p:cNvPr id="6" name="Рисунок 5" descr="лого комитет прозрачны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957071"/>
            <a:ext cx="3040806" cy="2900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6875" t="9115" r="27917" b="12760"/>
          <a:stretch>
            <a:fillRect/>
          </a:stretch>
        </p:blipFill>
        <p:spPr bwMode="auto">
          <a:xfrm>
            <a:off x="5580112" y="2636912"/>
            <a:ext cx="2915816" cy="4119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5625" t="25911" r="26875" b="29688"/>
          <a:stretch>
            <a:fillRect/>
          </a:stretch>
        </p:blipFill>
        <p:spPr bwMode="auto">
          <a:xfrm>
            <a:off x="447111" y="188640"/>
            <a:ext cx="3692841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995936" y="0"/>
            <a:ext cx="5148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3900" algn="ctr"/>
            <a:r>
              <a:rPr lang="ru-RU" sz="1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Члены Парламента – это интересные, целеустремлённые, активные и инициативные молодые люди, которым не безразлична судьба города и страны, и которые готовы трудиться и делать всё возможное, для того чтобы жизнь вокруг становилась лучше. У Районного школьного парламента ещё очень много планов, идей и проектов, которые они обязательно воплотят в жизнь. </a:t>
            </a:r>
            <a:endParaRPr lang="ru-RU" sz="1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YgDByNTNmN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12976"/>
            <a:ext cx="4603486" cy="345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1904</TotalTime>
  <Words>552</Words>
  <Application>Microsoft Office PowerPoint</Application>
  <PresentationFormat>Экран (4:3)</PresentationFormat>
  <Paragraphs>85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Сфера реализации Программы</vt:lpstr>
      <vt:lpstr>Центры по направлениям воспитания</vt:lpstr>
      <vt:lpstr>Слайд 4</vt:lpstr>
      <vt:lpstr>Слайд 5</vt:lpstr>
      <vt:lpstr>Слайд 6</vt:lpstr>
      <vt:lpstr>Слайд 7</vt:lpstr>
      <vt:lpstr>Районный школьный парламент</vt:lpstr>
      <vt:lpstr>Слайд 9</vt:lpstr>
      <vt:lpstr>Слайд 10</vt:lpstr>
      <vt:lpstr>Слайд 11</vt:lpstr>
      <vt:lpstr>Система дополнительного образования МО «Выборгский район» ЛО</vt:lpstr>
      <vt:lpstr>Слайд 13</vt:lpstr>
      <vt:lpstr>Слайд 14</vt:lpstr>
      <vt:lpstr>Новый формат программы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оздоровления, отдыха и занятости детей, подростков и молодежи в муниципальном образовании «Выборгский район» Ленинградской области  в летнюю кампанию 2013 года</dc:title>
  <cp:lastModifiedBy>Дмитрий Каленюк</cp:lastModifiedBy>
  <cp:revision>154</cp:revision>
  <dcterms:modified xsi:type="dcterms:W3CDTF">2018-11-23T11:29:13Z</dcterms:modified>
</cp:coreProperties>
</file>