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media/image21.jpeg" ContentType="image/jpeg"/>
  <Override PartName="/ppt/media/image17.jpeg" ContentType="image/jpeg"/>
  <Override PartName="/ppt/media/image22.jpeg" ContentType="image/jpeg"/>
  <Override PartName="/ppt/media/image18.jpeg" ContentType="image/jpeg"/>
  <Override PartName="/ppt/media/image2.png" ContentType="image/png"/>
  <Override PartName="/ppt/media/image23.jpeg" ContentType="image/jpeg"/>
  <Override PartName="/ppt/media/image10.jpeg" ContentType="image/jpeg"/>
  <Override PartName="/ppt/media/image19.jpeg" ContentType="image/jpeg"/>
  <Override PartName="/ppt/media/image5.jpeg" ContentType="image/jpeg"/>
  <Override PartName="/ppt/media/image24.jpeg" ContentType="image/jpeg"/>
  <Override PartName="/ppt/media/image11.jpeg" ContentType="image/jpeg"/>
  <Override PartName="/ppt/media/image25.jpeg" ContentType="image/jpeg"/>
  <Override PartName="/ppt/media/image12.jpeg" ContentType="image/jpeg"/>
  <Override PartName="/ppt/media/image1.png" ContentType="image/png"/>
  <Override PartName="/ppt/media/image4.png" ContentType="image/png"/>
  <Override PartName="/ppt/media/image7.png" ContentType="image/png"/>
  <Override PartName="/ppt/media/image13.jpeg" ContentType="image/jpeg"/>
  <Override PartName="/ppt/media/image8.jpeg" ContentType="image/jpeg"/>
  <Override PartName="/ppt/media/image14.jpeg" ContentType="image/jpeg"/>
  <Override PartName="/ppt/media/image9.jpeg" ContentType="image/jpeg"/>
  <Override PartName="/ppt/media/image15.jpeg" ContentType="image/jpeg"/>
  <Override PartName="/ppt/media/image3.png" ContentType="image/png"/>
  <Override PartName="/ppt/media/image6.png" ContentType="image/png"/>
  <Override PartName="/ppt/media/image20.jpeg" ContentType="image/jpeg"/>
  <Override PartName="/ppt/media/image16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C1D15151-A1A1-4161-B1C1-31A1E181D19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C1F131-3161-4101-91A1-D1D1F1A19171}" type="slidenum">
              <a:rPr lang="ru-RU" sz="1200">
                <a:solidFill>
                  <a:srgbClr val="000000"/>
                </a:solidFill>
                <a:latin typeface="Tahoma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1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2" name="CustomShape 3"/>
          <p:cNvSpPr/>
          <p:nvPr/>
        </p:nvSpPr>
        <p:spPr>
          <a:xfrm>
            <a:off x="0" y="3768840"/>
            <a:ext cx="9143640" cy="2285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3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4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5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6" name="CustomShape 7"/>
          <p:cNvSpPr/>
          <p:nvPr/>
        </p:nvSpPr>
        <p:spPr>
          <a:xfrm>
            <a:off x="0" y="2652840"/>
            <a:ext cx="9143640" cy="2285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7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1473840" y="5052600"/>
            <a:ext cx="5636520" cy="66639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200">
                <a:solidFill>
                  <a:srgbClr val="212745"/>
                </a:solidFill>
                <a:latin typeface="Trebuchet MS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200">
                <a:solidFill>
                  <a:srgbClr val="212745"/>
                </a:solidFill>
                <a:latin typeface="Trebuchet MS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200">
                <a:solidFill>
                  <a:srgbClr val="212745"/>
                </a:solidFill>
                <a:latin typeface="Trebuchet MS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200">
                <a:solidFill>
                  <a:srgbClr val="212745"/>
                </a:solidFill>
                <a:latin typeface="Trebuchet MS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200">
                <a:solidFill>
                  <a:srgbClr val="212745"/>
                </a:solidFill>
                <a:latin typeface="Trebuchet MS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200">
                <a:solidFill>
                  <a:srgbClr val="212745"/>
                </a:solidFill>
                <a:latin typeface="Trebuchet MS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200">
                <a:solidFill>
                  <a:srgbClr val="212745"/>
                </a:solidFill>
                <a:latin typeface="Trebuchet MS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200">
                <a:solidFill>
                  <a:srgbClr val="212745"/>
                </a:solidFill>
                <a:latin typeface="Trebuchet MS"/>
              </a:rPr>
              <a:t>Восьмой уровень структуры</a:t>
            </a:r>
            <a:endParaRPr/>
          </a:p>
          <a:p>
            <a:r>
              <a:rPr lang="ru-RU" sz="2200">
                <a:solidFill>
                  <a:srgbClr val="212745"/>
                </a:solidFill>
                <a:latin typeface="Trebuchet MS"/>
              </a:rPr>
              <a:t>Девятый уровень структурыОбразец подзаголовка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buSzPct val="128000"/>
              <a:buFont typeface="Georgia"/>
              <a:buChar char="*"/>
            </a:pPr>
            <a:r>
              <a:rPr b="1" lang="ru-RU" sz="5400">
                <a:solidFill>
                  <a:srgbClr val="000000"/>
                </a:solidFill>
                <a:latin typeface="Trebuchet M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0" name="TextShape 11"/>
          <p:cNvSpPr txBox="1"/>
          <p:nvPr/>
        </p:nvSpPr>
        <p:spPr>
          <a:xfrm>
            <a:off x="6172200" y="6172200"/>
            <a:ext cx="2514240" cy="364680"/>
          </a:xfrm>
          <a:prstGeom prst="rect">
            <a:avLst/>
          </a:prstGeom>
        </p:spPr>
      </p:sp>
      <p:sp>
        <p:nvSpPr>
          <p:cNvPr id="11" name="TextShape 12"/>
          <p:cNvSpPr txBox="1"/>
          <p:nvPr/>
        </p:nvSpPr>
        <p:spPr>
          <a:xfrm>
            <a:off x="457200" y="6172200"/>
            <a:ext cx="3352320" cy="364680"/>
          </a:xfrm>
          <a:prstGeom prst="rect">
            <a:avLst/>
          </a:prstGeom>
        </p:spPr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bIns="45000" lIns="90000" rIns="90000" tIns="45000"/>
          <a:p>
            <a:fld id="{21005151-1151-4181-B101-D1E131414111}" type="slidenum">
              <a:rPr b="1" lang="ru-RU" sz="1200">
                <a:solidFill>
                  <a:srgbClr val="808080"/>
                </a:solidFill>
                <a:latin typeface="Trebuchet MS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14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15" name="CustomShape 3"/>
          <p:cNvSpPr/>
          <p:nvPr/>
        </p:nvSpPr>
        <p:spPr>
          <a:xfrm>
            <a:off x="0" y="3768840"/>
            <a:ext cx="9143640" cy="2285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16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17" name="TextShape 5"/>
          <p:cNvSpPr txBox="1"/>
          <p:nvPr/>
        </p:nvSpPr>
        <p:spPr>
          <a:xfrm>
            <a:off x="6172200" y="6172200"/>
            <a:ext cx="2514240" cy="364680"/>
          </a:xfrm>
          <a:prstGeom prst="rect">
            <a:avLst/>
          </a:prstGeom>
        </p:spPr>
      </p:sp>
      <p:sp>
        <p:nvSpPr>
          <p:cNvPr id="18" name="TextShape 6"/>
          <p:cNvSpPr txBox="1"/>
          <p:nvPr/>
        </p:nvSpPr>
        <p:spPr>
          <a:xfrm>
            <a:off x="457200" y="6172200"/>
            <a:ext cx="3352320" cy="364680"/>
          </a:xfrm>
          <a:prstGeom prst="rect">
            <a:avLst/>
          </a:prstGeom>
        </p:spPr>
      </p:sp>
      <p:sp>
        <p:nvSpPr>
          <p:cNvPr id="19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bIns="45000" lIns="90000" rIns="90000" tIns="45000"/>
          <a:p>
            <a:fld id="{81512121-F191-41F1-81A1-013181816161}" type="slidenum">
              <a:rPr b="1" lang="ru-RU" sz="1200">
                <a:solidFill>
                  <a:srgbClr val="808080"/>
                </a:solidFill>
                <a:latin typeface="Trebuchet MS"/>
              </a:rPr>
              <a:t>&lt;номер&gt;</a:t>
            </a:fld>
            <a:endParaRPr/>
          </a:p>
        </p:txBody>
      </p:sp>
      <p:sp>
        <p:nvSpPr>
          <p:cNvPr id="20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1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23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24" name="CustomShape 3"/>
          <p:cNvSpPr/>
          <p:nvPr/>
        </p:nvSpPr>
        <p:spPr>
          <a:xfrm>
            <a:off x="0" y="3768840"/>
            <a:ext cx="9143640" cy="2285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25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1150920" y="214200"/>
            <a:ext cx="7803720" cy="59176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Восьмой уровень структуры</a:t>
            </a:r>
            <a:endParaRPr/>
          </a:p>
          <a:p>
            <a:pPr>
              <a:buSzPct val="130000"/>
              <a:buFont typeface="Georgia"/>
              <a:buChar char="*"/>
            </a:pPr>
            <a:r>
              <a:rPr lang="ru-RU" sz="2200">
                <a:solidFill>
                  <a:srgbClr val="404040"/>
                </a:solidFill>
                <a:latin typeface="Trebuchet MS"/>
              </a:rPr>
              <a:t>Девятый уровень структурыОбразец текста</a:t>
            </a:r>
            <a:endParaRPr/>
          </a:p>
          <a:p>
            <a:pPr lvl="1">
              <a:buSzPct val="130000"/>
              <a:buFont typeface="Georgia"/>
              <a:buChar char="*"/>
            </a:pPr>
            <a:r>
              <a:rPr lang="ru-RU" sz="2000">
                <a:solidFill>
                  <a:srgbClr val="404040"/>
                </a:solidFill>
                <a:latin typeface="Trebuchet MS"/>
              </a:rPr>
              <a:t>Второй уровень</a:t>
            </a:r>
            <a:endParaRPr/>
          </a:p>
          <a:p>
            <a:pPr lvl="1">
              <a:buSzPct val="130000"/>
              <a:buFont typeface="Georgia"/>
              <a:buChar char="*"/>
            </a:pPr>
            <a:r>
              <a:rPr lang="ru-RU" sz="2000">
                <a:solidFill>
                  <a:srgbClr val="404040"/>
                </a:solidFill>
                <a:latin typeface="Trebuchet MS"/>
              </a:rPr>
              <a:t>Третий уровень</a:t>
            </a:r>
            <a:endParaRPr/>
          </a:p>
          <a:p>
            <a:pPr lvl="2">
              <a:buSzPct val="130000"/>
              <a:buFont typeface="Georgia"/>
              <a:buChar char="*"/>
            </a:pPr>
            <a:r>
              <a:rPr lang="ru-RU" sz="1600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/>
          </a:p>
          <a:p>
            <a:pPr lvl="3">
              <a:buSzPct val="130000"/>
              <a:buFont typeface="Georgia"/>
              <a:buChar char="*"/>
            </a:pPr>
            <a:r>
              <a:rPr lang="ru-RU" sz="1400">
                <a:solidFill>
                  <a:srgbClr val="404040"/>
                </a:solidFill>
                <a:latin typeface="Trebuchet MS"/>
              </a:rPr>
              <a:t>Пятый уровень</a:t>
            </a:r>
            <a:endParaRPr/>
          </a:p>
        </p:txBody>
      </p:sp>
      <p:sp>
        <p:nvSpPr>
          <p:cNvPr id="27" name="TextShape 6"/>
          <p:cNvSpPr txBox="1"/>
          <p:nvPr/>
        </p:nvSpPr>
        <p:spPr>
          <a:xfrm>
            <a:off x="6172200" y="6172200"/>
            <a:ext cx="2514240" cy="364680"/>
          </a:xfrm>
          <a:prstGeom prst="rect">
            <a:avLst/>
          </a:prstGeom>
        </p:spPr>
      </p:sp>
      <p:sp>
        <p:nvSpPr>
          <p:cNvPr id="28" name="TextShape 7"/>
          <p:cNvSpPr txBox="1"/>
          <p:nvPr/>
        </p:nvSpPr>
        <p:spPr>
          <a:xfrm>
            <a:off x="457200" y="6172200"/>
            <a:ext cx="3352320" cy="364680"/>
          </a:xfrm>
          <a:prstGeom prst="rect">
            <a:avLst/>
          </a:prstGeom>
        </p:spPr>
      </p:sp>
      <p:sp>
        <p:nvSpPr>
          <p:cNvPr id="29" name="PlaceHolder 8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bIns="45000" lIns="90000" rIns="90000" tIns="45000"/>
          <a:p>
            <a:fld id="{21B1A141-E1C1-41A1-B1C1-219151911191}" type="slidenum">
              <a:rPr b="1" lang="ru-RU" sz="1200">
                <a:solidFill>
                  <a:srgbClr val="808080"/>
                </a:solidFill>
                <a:latin typeface="Trebuchet MS"/>
              </a:rPr>
              <a:t>&lt;номер&gt;</a:t>
            </a:fld>
            <a:endParaRPr/>
          </a:p>
        </p:txBody>
      </p:sp>
      <p:sp>
        <p:nvSpPr>
          <p:cNvPr id="30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32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33" name="CustomShape 3"/>
          <p:cNvSpPr/>
          <p:nvPr/>
        </p:nvSpPr>
        <p:spPr>
          <a:xfrm>
            <a:off x="0" y="3768840"/>
            <a:ext cx="9143640" cy="2285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34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35" name="PlaceHolder 5"/>
          <p:cNvSpPr>
            <a:spLocks noGrp="1"/>
          </p:cNvSpPr>
          <p:nvPr>
            <p:ph type="title"/>
          </p:nvPr>
        </p:nvSpPr>
        <p:spPr>
          <a:xfrm>
            <a:off x="1793880" y="4371840"/>
            <a:ext cx="6511680" cy="114264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buSzPct val="128000"/>
              <a:buFont typeface="Georgia"/>
              <a:buChar char="*"/>
            </a:pPr>
            <a:r>
              <a:rPr b="1" lang="ru-RU" sz="4600">
                <a:solidFill>
                  <a:srgbClr val="000000"/>
                </a:solidFill>
                <a:latin typeface="Trebuchet M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6" name="TextShape 6"/>
          <p:cNvSpPr txBox="1"/>
          <p:nvPr/>
        </p:nvSpPr>
        <p:spPr>
          <a:xfrm>
            <a:off x="6172200" y="6172200"/>
            <a:ext cx="2514240" cy="364680"/>
          </a:xfrm>
          <a:prstGeom prst="rect">
            <a:avLst/>
          </a:prstGeom>
        </p:spPr>
      </p:sp>
      <p:sp>
        <p:nvSpPr>
          <p:cNvPr id="37" name="TextShape 7"/>
          <p:cNvSpPr txBox="1"/>
          <p:nvPr/>
        </p:nvSpPr>
        <p:spPr>
          <a:xfrm>
            <a:off x="457200" y="6172200"/>
            <a:ext cx="3352320" cy="364680"/>
          </a:xfrm>
          <a:prstGeom prst="rect">
            <a:avLst/>
          </a:prstGeom>
        </p:spPr>
      </p:sp>
      <p:sp>
        <p:nvSpPr>
          <p:cNvPr id="38" name="PlaceHolder 8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bIns="45000" lIns="90000" rIns="90000" tIns="45000"/>
          <a:p>
            <a:fld id="{A131B1A1-9151-4101-B1F1-2131219121B1}" type="slidenum">
              <a:rPr b="1" lang="ru-RU" sz="1200">
                <a:solidFill>
                  <a:srgbClr val="808080"/>
                </a:solidFill>
                <a:latin typeface="Trebuchet MS"/>
              </a:rPr>
              <a:t>&lt;номер&gt;</a:t>
            </a:fld>
            <a:endParaRPr/>
          </a:p>
        </p:txBody>
      </p:sp>
      <p:sp>
        <p:nvSpPr>
          <p:cNvPr id="3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476360" y="1845000"/>
            <a:ext cx="6119280" cy="32619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000">
                <a:solidFill>
                  <a:srgbClr val="3c3639"/>
                </a:solidFill>
                <a:latin typeface="Trebuchet MS"/>
              </a:rPr>
              <a:t>Алгоритм получения родителями (законными представителями) частичной компенсации работающим гражданам стоимости путевок за счет средств областного бюджета ленинградской области в загородные лагеря круглогодичного действия и детские санатории для детей, зарегистрированных или проживающих на территории ленинградской области, </a:t>
            </a:r>
            <a:r>
              <a:rPr lang="ru-RU" sz="2000">
                <a:solidFill>
                  <a:srgbClr val="3c3639"/>
                </a:solidFill>
                <a:latin typeface="Trebuchet MS"/>
              </a:rPr>
              <a:t>
</a:t>
            </a:r>
            <a:r>
              <a:rPr lang="ru-RU" sz="2000">
                <a:solidFill>
                  <a:srgbClr val="3c3639"/>
                </a:solidFill>
                <a:latin typeface="Trebuchet MS"/>
              </a:rPr>
              <a:t>в  2016 году.</a:t>
            </a:r>
            <a:endParaRPr/>
          </a:p>
        </p:txBody>
      </p:sp>
      <p:sp>
        <p:nvSpPr>
          <p:cNvPr id="46" name="CustomShape 2"/>
          <p:cNvSpPr/>
          <p:nvPr/>
        </p:nvSpPr>
        <p:spPr>
          <a:xfrm>
            <a:off x="1691640" y="725040"/>
            <a:ext cx="7074720" cy="6663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000">
                <a:solidFill>
                  <a:srgbClr val="34ac8b"/>
                </a:solidFill>
                <a:latin typeface="Times New Roman"/>
              </a:rPr>
              <a:t>Комитет общего и профессионального образования Ленинградской области</a:t>
            </a:r>
            <a:endParaRPr/>
          </a:p>
        </p:txBody>
      </p:sp>
      <p:sp>
        <p:nvSpPr>
          <p:cNvPr id="47" name="CustomShape 3"/>
          <p:cNvSpPr/>
          <p:nvPr/>
        </p:nvSpPr>
        <p:spPr>
          <a:xfrm>
            <a:off x="7086960" y="69120"/>
            <a:ext cx="2056680" cy="2642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1200">
                <a:solidFill>
                  <a:srgbClr val="95a4de"/>
                </a:solidFill>
                <a:latin typeface="Times New Roman"/>
              </a:rPr>
              <a:t>www.edu.lenobl.ru</a:t>
            </a:r>
            <a:endParaRPr/>
          </a:p>
        </p:txBody>
      </p:sp>
      <p:sp>
        <p:nvSpPr>
          <p:cNvPr id="48" name="CustomShape 4"/>
          <p:cNvSpPr/>
          <p:nvPr/>
        </p:nvSpPr>
        <p:spPr>
          <a:xfrm>
            <a:off x="107640" y="172080"/>
            <a:ext cx="2056680" cy="277200"/>
          </a:xfrm>
          <a:prstGeom prst="rect">
            <a:avLst/>
          </a:prstGeom>
        </p:spPr>
      </p:sp>
      <p:pic>
        <p:nvPicPr>
          <p:cNvPr descr="" id="49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6694200" y="5013000"/>
            <a:ext cx="2012040" cy="1554120"/>
          </a:xfrm>
          <a:prstGeom prst="rect">
            <a:avLst/>
          </a:prstGeom>
        </p:spPr>
      </p:pic>
      <p:pic>
        <p:nvPicPr>
          <p:cNvPr descr="" id="5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8520" y="172080"/>
            <a:ext cx="1834920" cy="1744200"/>
          </a:xfrm>
          <a:prstGeom prst="rect">
            <a:avLst/>
          </a:prstGeom>
        </p:spPr>
      </p:pic>
      <p:pic>
        <p:nvPicPr>
          <p:cNvPr descr="" id="5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4875840"/>
            <a:ext cx="1872000" cy="1830240"/>
          </a:xfrm>
          <a:prstGeom prst="rect">
            <a:avLst/>
          </a:prstGeom>
        </p:spPr>
      </p:pic>
    </p:spTree>
  </p:cSld>
  <p:transition advTm="2000" spd="med">
    <p:cover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019240" y="527040"/>
            <a:ext cx="6009840" cy="307440"/>
          </a:xfrm>
          <a:prstGeom prst="rect">
            <a:avLst/>
          </a:prstGeom>
        </p:spPr>
      </p:sp>
      <p:sp>
        <p:nvSpPr>
          <p:cNvPr id="173" name="CustomShape 2"/>
          <p:cNvSpPr/>
          <p:nvPr/>
        </p:nvSpPr>
        <p:spPr>
          <a:xfrm>
            <a:off x="6948360" y="260280"/>
            <a:ext cx="1872720" cy="274320"/>
          </a:xfrm>
          <a:prstGeom prst="rect">
            <a:avLst/>
          </a:prstGeom>
        </p:spPr>
      </p:sp>
      <p:sp>
        <p:nvSpPr>
          <p:cNvPr id="174" name="CustomShape 3"/>
          <p:cNvSpPr/>
          <p:nvPr/>
        </p:nvSpPr>
        <p:spPr>
          <a:xfrm>
            <a:off x="395280" y="3500280"/>
            <a:ext cx="8280000" cy="399600"/>
          </a:xfrm>
          <a:prstGeom prst="rect">
            <a:avLst/>
          </a:prstGeom>
        </p:spPr>
      </p:sp>
      <p:sp>
        <p:nvSpPr>
          <p:cNvPr id="175" name="CustomShape 4"/>
          <p:cNvSpPr/>
          <p:nvPr/>
        </p:nvSpPr>
        <p:spPr>
          <a:xfrm>
            <a:off x="324000" y="4797360"/>
            <a:ext cx="8353080" cy="7765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</p:txBody>
      </p:sp>
      <p:pic>
        <p:nvPicPr>
          <p:cNvPr descr="" id="17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" y="79200"/>
            <a:ext cx="2341080" cy="1763280"/>
          </a:xfrm>
          <a:prstGeom prst="rect">
            <a:avLst/>
          </a:prstGeom>
        </p:spPr>
      </p:pic>
      <p:sp>
        <p:nvSpPr>
          <p:cNvPr id="177" name="CustomShape 5"/>
          <p:cNvSpPr/>
          <p:nvPr/>
        </p:nvSpPr>
        <p:spPr>
          <a:xfrm>
            <a:off x="2454120" y="835200"/>
            <a:ext cx="5689080" cy="7794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>
                <a:solidFill>
                  <a:srgbClr val="56c7aa"/>
                </a:solidFill>
                <a:latin typeface="Times New Roman"/>
              </a:rPr>
              <a:t>Комитет общего и профессионального образования Ленинградской области</a:t>
            </a:r>
            <a:endParaRPr/>
          </a:p>
        </p:txBody>
      </p:sp>
      <p:sp>
        <p:nvSpPr>
          <p:cNvPr id="178" name="CustomShape 6"/>
          <p:cNvSpPr/>
          <p:nvPr/>
        </p:nvSpPr>
        <p:spPr>
          <a:xfrm>
            <a:off x="7020000" y="108000"/>
            <a:ext cx="2015640" cy="2642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1200">
                <a:solidFill>
                  <a:srgbClr val="95a4de"/>
                </a:solidFill>
                <a:latin typeface="Times New Roman"/>
              </a:rPr>
              <a:t>www.edu.lenobl.ru</a:t>
            </a:r>
            <a:endParaRPr/>
          </a:p>
        </p:txBody>
      </p:sp>
      <p:sp>
        <p:nvSpPr>
          <p:cNvPr id="179" name="CustomShape 7"/>
          <p:cNvSpPr/>
          <p:nvPr/>
        </p:nvSpPr>
        <p:spPr>
          <a:xfrm>
            <a:off x="1487520" y="1989000"/>
            <a:ext cx="6095520" cy="1310760"/>
          </a:xfrm>
          <a:prstGeom prst="roundRect">
            <a:avLst>
              <a:gd fmla="val 3600" name="adj"/>
            </a:avLst>
          </a:prstGeom>
          <a:solidFill>
            <a:srgbClr val="4e67c8"/>
          </a:solidFill>
          <a:ln w="15840">
            <a:solidFill>
              <a:srgbClr val="a9a9a9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000000"/>
                </a:solidFill>
                <a:latin typeface="Times New Roman"/>
              </a:rPr>
              <a:t>Сроки приема документов</a:t>
            </a:r>
            <a:endParaRPr/>
          </a:p>
        </p:txBody>
      </p:sp>
      <p:sp>
        <p:nvSpPr>
          <p:cNvPr id="180" name="CustomShape 8"/>
          <p:cNvSpPr/>
          <p:nvPr/>
        </p:nvSpPr>
        <p:spPr>
          <a:xfrm>
            <a:off x="1487520" y="3430800"/>
            <a:ext cx="6095520" cy="2621520"/>
          </a:xfrm>
          <a:prstGeom prst="rect">
            <a:avLst/>
          </a:prstGeom>
        </p:spPr>
        <p:txBody>
          <a:bodyPr bIns="45000" lIns="90000" rIns="90000" tIns="45000"/>
          <a:p>
            <a:pPr algn="ctr" lvl="1">
              <a:buSzPct val="45000"/>
              <a:buFont typeface="StarSymbol"/>
              <a:buChar char=""/>
            </a:pPr>
            <a:r>
              <a:rPr b="1" i="1" lang="ru-RU" sz="2800" u="sng">
                <a:solidFill>
                  <a:srgbClr val="ff0000"/>
                </a:solidFill>
                <a:latin typeface="Times New Roman"/>
              </a:rPr>
              <a:t>до 15 декабря 2016 года</a:t>
            </a:r>
            <a:endParaRPr/>
          </a:p>
          <a:p>
            <a:pPr algn="ctr" lvl="1">
              <a:buSzPct val="45000"/>
              <a:buFont typeface="StarSymbol"/>
              <a:buChar char=""/>
            </a:pPr>
            <a:r>
              <a:rPr b="1" i="1" lang="ru-RU" sz="3200">
                <a:solidFill>
                  <a:srgbClr val="21306a"/>
                </a:solidFill>
                <a:latin typeface="Times New Roman"/>
              </a:rPr>
              <a:t>Прием документов</a:t>
            </a:r>
            <a:endParaRPr/>
          </a:p>
        </p:txBody>
      </p:sp>
    </p:spTree>
  </p:cSld>
  <p:transition advTm="3000" spd="med">
    <p:cover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019240" y="527040"/>
            <a:ext cx="6009840" cy="307440"/>
          </a:xfrm>
          <a:prstGeom prst="rect">
            <a:avLst/>
          </a:prstGeom>
        </p:spPr>
      </p:sp>
      <p:sp>
        <p:nvSpPr>
          <p:cNvPr id="53" name="CustomShape 2"/>
          <p:cNvSpPr/>
          <p:nvPr/>
        </p:nvSpPr>
        <p:spPr>
          <a:xfrm>
            <a:off x="6948360" y="260280"/>
            <a:ext cx="1872720" cy="274320"/>
          </a:xfrm>
          <a:prstGeom prst="rect">
            <a:avLst/>
          </a:prstGeom>
        </p:spPr>
      </p:sp>
      <p:sp>
        <p:nvSpPr>
          <p:cNvPr id="54" name="CustomShape 3"/>
          <p:cNvSpPr/>
          <p:nvPr/>
        </p:nvSpPr>
        <p:spPr>
          <a:xfrm>
            <a:off x="395280" y="3500280"/>
            <a:ext cx="8280000" cy="399600"/>
          </a:xfrm>
          <a:prstGeom prst="rect">
            <a:avLst/>
          </a:prstGeom>
        </p:spPr>
      </p:sp>
      <p:sp>
        <p:nvSpPr>
          <p:cNvPr id="55" name="CustomShape 4"/>
          <p:cNvSpPr/>
          <p:nvPr/>
        </p:nvSpPr>
        <p:spPr>
          <a:xfrm>
            <a:off x="324000" y="4797360"/>
            <a:ext cx="8353080" cy="7765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</p:txBody>
      </p:sp>
      <p:pic>
        <p:nvPicPr>
          <p:cNvPr descr="" id="5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" y="79200"/>
            <a:ext cx="2341080" cy="1763280"/>
          </a:xfrm>
          <a:prstGeom prst="rect">
            <a:avLst/>
          </a:prstGeom>
        </p:spPr>
      </p:pic>
      <p:sp>
        <p:nvSpPr>
          <p:cNvPr id="57" name="CustomShape 5"/>
          <p:cNvSpPr/>
          <p:nvPr/>
        </p:nvSpPr>
        <p:spPr>
          <a:xfrm>
            <a:off x="2454120" y="835200"/>
            <a:ext cx="5689080" cy="7794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>
                <a:solidFill>
                  <a:srgbClr val="56c7aa"/>
                </a:solidFill>
                <a:latin typeface="Times New Roman"/>
              </a:rPr>
              <a:t>Комитет общего и профессионального образования Ленинградской области</a:t>
            </a:r>
            <a:endParaRPr/>
          </a:p>
        </p:txBody>
      </p:sp>
      <p:sp>
        <p:nvSpPr>
          <p:cNvPr id="58" name="CustomShape 6"/>
          <p:cNvSpPr/>
          <p:nvPr/>
        </p:nvSpPr>
        <p:spPr>
          <a:xfrm>
            <a:off x="7020000" y="108000"/>
            <a:ext cx="2015640" cy="2642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1200">
                <a:solidFill>
                  <a:srgbClr val="95a4de"/>
                </a:solidFill>
                <a:latin typeface="Times New Roman"/>
              </a:rPr>
              <a:t>www.edu.lenobl.ru</a:t>
            </a:r>
            <a:endParaRPr/>
          </a:p>
        </p:txBody>
      </p:sp>
      <p:sp>
        <p:nvSpPr>
          <p:cNvPr id="59" name="CustomShape 7"/>
          <p:cNvSpPr/>
          <p:nvPr/>
        </p:nvSpPr>
        <p:spPr>
          <a:xfrm>
            <a:off x="1487520" y="1989000"/>
            <a:ext cx="6095520" cy="1310760"/>
          </a:xfrm>
          <a:prstGeom prst="roundRect">
            <a:avLst>
              <a:gd fmla="val 3600" name="adj"/>
            </a:avLst>
          </a:prstGeom>
          <a:solidFill>
            <a:srgbClr val="4e67c8"/>
          </a:solidFill>
          <a:ln w="15840">
            <a:solidFill>
              <a:srgbClr val="a9a9a9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000000"/>
                </a:solidFill>
                <a:latin typeface="Times New Roman"/>
              </a:rPr>
              <a:t>Сроки приема документов</a:t>
            </a:r>
            <a:endParaRPr/>
          </a:p>
        </p:txBody>
      </p:sp>
      <p:sp>
        <p:nvSpPr>
          <p:cNvPr id="60" name="CustomShape 8"/>
          <p:cNvSpPr/>
          <p:nvPr/>
        </p:nvSpPr>
        <p:spPr>
          <a:xfrm>
            <a:off x="1487520" y="3430800"/>
            <a:ext cx="6095520" cy="2621520"/>
          </a:xfrm>
          <a:prstGeom prst="rect">
            <a:avLst/>
          </a:prstGeom>
        </p:spPr>
        <p:txBody>
          <a:bodyPr bIns="45000" lIns="90000" rIns="90000" tIns="45000"/>
          <a:p>
            <a:pPr algn="ctr" lvl="1">
              <a:buSzPct val="45000"/>
              <a:buFont typeface="StarSymbol"/>
              <a:buChar char=""/>
            </a:pPr>
            <a:r>
              <a:rPr b="1" i="1" lang="ru-RU" sz="3200">
                <a:solidFill>
                  <a:srgbClr val="21306a"/>
                </a:solidFill>
                <a:latin typeface="Times New Roman"/>
              </a:rPr>
              <a:t>Прием документов</a:t>
            </a:r>
            <a:endParaRPr/>
          </a:p>
          <a:p>
            <a:pPr algn="ctr" lvl="1">
              <a:buSzPct val="45000"/>
              <a:buFont typeface="StarSymbol"/>
              <a:buChar char=""/>
            </a:pPr>
            <a:r>
              <a:rPr b="1" i="1" lang="ru-RU" sz="2800" u="sng">
                <a:solidFill>
                  <a:srgbClr val="ff0000"/>
                </a:solidFill>
                <a:latin typeface="Times New Roman"/>
              </a:rPr>
              <a:t>до 15 декабря 2016 года</a:t>
            </a:r>
            <a:endParaRPr/>
          </a:p>
        </p:txBody>
      </p:sp>
    </p:spTree>
  </p:cSld>
  <p:transition advTm="3000" spd="med">
    <p:cover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39640" y="116640"/>
            <a:ext cx="8415000" cy="65523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000">
                <a:solidFill>
                  <a:srgbClr val="c3260c"/>
                </a:solidFill>
                <a:latin typeface="Times New Roman"/>
              </a:rPr>
              <a:t>Условия выплаты компенсации</a:t>
            </a:r>
            <a:endParaRPr/>
          </a:p>
          <a:p>
            <a:r>
              <a:rPr lang="ru-RU" sz="1400">
                <a:solidFill>
                  <a:srgbClr val="404040"/>
                </a:solidFill>
                <a:latin typeface="Times New Roman"/>
              </a:rPr>
              <a:t>Кто имеет право получения компенсации</a:t>
            </a:r>
            <a:endParaRPr/>
          </a:p>
          <a:p>
            <a:r>
              <a:rPr lang="ru-RU" sz="1400">
                <a:solidFill>
                  <a:srgbClr val="404040"/>
                </a:solidFill>
                <a:latin typeface="Times New Roman"/>
              </a:rPr>
              <a:t>- </a:t>
            </a:r>
            <a:r>
              <a:rPr b="1" lang="ru-RU" sz="1400">
                <a:solidFill>
                  <a:srgbClr val="404040"/>
                </a:solidFill>
                <a:latin typeface="Times New Roman"/>
              </a:rPr>
              <a:t>работающие родители (законные представители) 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детей, зарегистрированных на территории Ленинградской области (в том числе детей, находящихся под </a:t>
            </a:r>
            <a:r>
              <a:rPr b="1" lang="ru-RU" sz="1400">
                <a:solidFill>
                  <a:srgbClr val="404040"/>
                </a:solidFill>
                <a:latin typeface="Times New Roman"/>
              </a:rPr>
              <a:t>опекой (попечительством), детей, находящихся в приемных семьях, а также усыновленных детей), и уполномоченные лица, полномочия которых подтверждены в установленном порядке:</a:t>
            </a:r>
            <a:endParaRPr/>
          </a:p>
          <a:p>
            <a:pPr>
              <a:buSzPct val="130000"/>
              <a:buFont typeface="Wingdings"/>
              <a:buChar char="ü"/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детей в возрасте от 6 до 17 лет (включительно)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отдыхающих в загородных Детских оздоровительных лагерях (ДОЛ), санаторных оздоровительных лагерях круглогодичного действия, со сроком пребывания</a:t>
            </a:r>
            <a:r>
              <a:rPr b="1" lang="ru-RU" sz="1400">
                <a:solidFill>
                  <a:srgbClr val="000000"/>
                </a:solidFill>
                <a:latin typeface="Times New Roman"/>
              </a:rPr>
              <a:t> до 21 дня;</a:t>
            </a:r>
            <a:endParaRPr/>
          </a:p>
          <a:p>
            <a:pPr>
              <a:buSzPct val="130000"/>
              <a:buFont typeface="Wingdings"/>
              <a:buChar char="ü"/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400">
                <a:solidFill>
                  <a:srgbClr val="000000"/>
                </a:solidFill>
                <a:latin typeface="Times New Roman"/>
              </a:rPr>
              <a:t>детей от 4 до 17лет (включительно),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отдыхающие в детских санаториях со сроком  пребывания </a:t>
            </a:r>
            <a:r>
              <a:rPr b="1" lang="ru-RU" sz="1400">
                <a:solidFill>
                  <a:srgbClr val="000000"/>
                </a:solidFill>
                <a:latin typeface="Times New Roman"/>
              </a:rPr>
              <a:t>24 дня,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в </a:t>
            </a:r>
            <a:r>
              <a:rPr b="1" lang="ru-RU" sz="1400">
                <a:solidFill>
                  <a:srgbClr val="000000"/>
                </a:solidFill>
                <a:latin typeface="Times New Roman"/>
              </a:rPr>
              <a:t>период с февраля по май и с сентября по декабрь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r>
              <a:rPr lang="ru-RU" sz="1400">
                <a:solidFill>
                  <a:srgbClr val="404040"/>
                </a:solidFill>
                <a:latin typeface="Times New Roman"/>
              </a:rPr>
              <a:t>Права родителей не ограничены в выборе места отдыха и оздоровления ребенка, (включая всю территорию России) и в количестве приобретенных путевок. </a:t>
            </a:r>
            <a:endParaRPr/>
          </a:p>
          <a:p>
            <a:r>
              <a:rPr lang="ru-RU" sz="1400">
                <a:solidFill>
                  <a:srgbClr val="404040"/>
                </a:solidFill>
                <a:latin typeface="Times New Roman"/>
              </a:rPr>
              <a:t>Частичная оплата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стоимости путевки в загородные детские оздоровительные лагеря  за счет 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средств областного бюджета для родителей, работающих  </a:t>
            </a:r>
            <a:r>
              <a:rPr b="1" lang="ru-RU" sz="1400">
                <a:solidFill>
                  <a:srgbClr val="404040"/>
                </a:solidFill>
                <a:latin typeface="Times New Roman"/>
              </a:rPr>
              <a:t>в бюджетной сфере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, составляет </a:t>
            </a:r>
            <a:r>
              <a:rPr b="1" lang="ru-RU" sz="1400">
                <a:solidFill>
                  <a:srgbClr val="404040"/>
                </a:solidFill>
                <a:latin typeface="Times New Roman"/>
              </a:rPr>
              <a:t>90% от   расчетной  стоимости путевки со сроком пребывания до 21 дня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, для родителей, работающих </a:t>
            </a:r>
            <a:r>
              <a:rPr b="1" lang="ru-RU" sz="1400">
                <a:solidFill>
                  <a:srgbClr val="404040"/>
                </a:solidFill>
                <a:latin typeface="Times New Roman"/>
              </a:rPr>
              <a:t>в частных или коммерческих предприятиях и организациях 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– </a:t>
            </a:r>
            <a:r>
              <a:rPr b="1" lang="ru-RU" sz="1400">
                <a:solidFill>
                  <a:srgbClr val="404040"/>
                </a:solidFill>
                <a:latin typeface="Times New Roman"/>
              </a:rPr>
              <a:t>55% от   расчетной  стоимости путевки со сроком пребывания до 21 дня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.</a:t>
            </a:r>
            <a:endParaRPr/>
          </a:p>
          <a:p>
            <a:r>
              <a:rPr b="1" lang="ru-RU" sz="1400">
                <a:solidFill>
                  <a:srgbClr val="404040"/>
                </a:solidFill>
                <a:latin typeface="Times New Roman"/>
              </a:rPr>
              <a:t>Приемным родителям, воспитывающим трех и более детей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, предоставляется компенсация стоимости путевки в размере </a:t>
            </a:r>
            <a:r>
              <a:rPr b="1" lang="ru-RU" sz="1400">
                <a:solidFill>
                  <a:srgbClr val="404040"/>
                </a:solidFill>
                <a:latin typeface="Times New Roman"/>
              </a:rPr>
              <a:t>100% от расчетной стоимости путевки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.</a:t>
            </a:r>
            <a:endParaRPr/>
          </a:p>
          <a:p>
            <a:pPr algn="just"/>
            <a:r>
              <a:rPr lang="ru-RU" sz="1400">
                <a:solidFill>
                  <a:srgbClr val="404040"/>
                </a:solidFill>
                <a:latin typeface="Times New Roman"/>
              </a:rPr>
              <a:t>Выплата компенсации организована в течение всего календарного года и в том числе в межканикулярное время.</a:t>
            </a:r>
            <a:endParaRPr/>
          </a:p>
          <a:p>
            <a:r>
              <a:rPr lang="ru-RU" sz="1400">
                <a:solidFill>
                  <a:srgbClr val="404040"/>
                </a:solidFill>
                <a:latin typeface="Times New Roman"/>
              </a:rPr>
              <a:t>Расчетная стоимость путевки в загородные стационарные детские оздоровительные лагеря и лагеря с круглосуточным пребыванием детей равна 17 212,02 руб. (21 день).</a:t>
            </a:r>
            <a:endParaRPr/>
          </a:p>
          <a:p>
            <a:r>
              <a:rPr lang="ru-RU" sz="1400">
                <a:solidFill>
                  <a:srgbClr val="404040"/>
                </a:solidFill>
                <a:latin typeface="Times New Roman"/>
              </a:rPr>
              <a:t> </a:t>
            </a:r>
            <a:r>
              <a:rPr lang="ru-RU" sz="1400">
                <a:solidFill>
                  <a:srgbClr val="404040"/>
                </a:solidFill>
                <a:latin typeface="Times New Roman"/>
              </a:rPr>
              <a:t>Расчетная стоимость  одного койко-дня в санаторных оздоровительных лагерях круглогодичного действия и детских санаториях – 835,00 рублей в сутки.</a:t>
            </a:r>
            <a:endParaRPr/>
          </a:p>
          <a:p>
            <a:endParaRPr/>
          </a:p>
        </p:txBody>
      </p:sp>
    </p:spTree>
  </p:cSld>
  <p:transition spd="slow">
    <p:cover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1874880" y="465840"/>
            <a:ext cx="6009840" cy="307800"/>
          </a:xfrm>
          <a:prstGeom prst="rect">
            <a:avLst/>
          </a:prstGeom>
        </p:spPr>
      </p:sp>
      <p:sp>
        <p:nvSpPr>
          <p:cNvPr id="63" name="CustomShape 2"/>
          <p:cNvSpPr/>
          <p:nvPr/>
        </p:nvSpPr>
        <p:spPr>
          <a:xfrm>
            <a:off x="6948360" y="260280"/>
            <a:ext cx="1872720" cy="275760"/>
          </a:xfrm>
          <a:prstGeom prst="rect">
            <a:avLst/>
          </a:prstGeom>
        </p:spPr>
      </p:sp>
      <p:sp>
        <p:nvSpPr>
          <p:cNvPr id="64" name="CustomShape 3"/>
          <p:cNvSpPr/>
          <p:nvPr/>
        </p:nvSpPr>
        <p:spPr>
          <a:xfrm>
            <a:off x="2419200" y="1382040"/>
            <a:ext cx="5709960" cy="368640"/>
          </a:xfrm>
          <a:prstGeom prst="rect">
            <a:avLst/>
          </a:prstGeom>
        </p:spPr>
      </p:sp>
      <p:sp>
        <p:nvSpPr>
          <p:cNvPr id="65" name="CustomShape 4"/>
          <p:cNvSpPr/>
          <p:nvPr/>
        </p:nvSpPr>
        <p:spPr>
          <a:xfrm>
            <a:off x="725400" y="3143880"/>
            <a:ext cx="1742760" cy="368640"/>
          </a:xfrm>
          <a:prstGeom prst="rect">
            <a:avLst/>
          </a:prstGeom>
        </p:spPr>
      </p:sp>
      <p:sp>
        <p:nvSpPr>
          <p:cNvPr id="66" name="CustomShape 5"/>
          <p:cNvSpPr/>
          <p:nvPr/>
        </p:nvSpPr>
        <p:spPr>
          <a:xfrm>
            <a:off x="2546280" y="3207600"/>
            <a:ext cx="417240" cy="368640"/>
          </a:xfrm>
          <a:prstGeom prst="rect">
            <a:avLst/>
          </a:prstGeom>
        </p:spPr>
      </p:sp>
      <p:sp>
        <p:nvSpPr>
          <p:cNvPr id="67" name="CustomShape 6"/>
          <p:cNvSpPr/>
          <p:nvPr/>
        </p:nvSpPr>
        <p:spPr>
          <a:xfrm>
            <a:off x="3591000" y="2929680"/>
            <a:ext cx="1800000" cy="368640"/>
          </a:xfrm>
          <a:prstGeom prst="rect">
            <a:avLst/>
          </a:prstGeom>
        </p:spPr>
      </p:sp>
      <p:sp>
        <p:nvSpPr>
          <p:cNvPr id="68" name="CustomShape 7"/>
          <p:cNvSpPr/>
          <p:nvPr/>
        </p:nvSpPr>
        <p:spPr>
          <a:xfrm>
            <a:off x="5156280" y="3207600"/>
            <a:ext cx="417240" cy="368640"/>
          </a:xfrm>
          <a:prstGeom prst="rect">
            <a:avLst/>
          </a:prstGeom>
        </p:spPr>
      </p:sp>
      <p:sp>
        <p:nvSpPr>
          <p:cNvPr id="69" name="CustomShape 8"/>
          <p:cNvSpPr/>
          <p:nvPr/>
        </p:nvSpPr>
        <p:spPr>
          <a:xfrm>
            <a:off x="6480000" y="2645280"/>
            <a:ext cx="2087280" cy="368640"/>
          </a:xfrm>
          <a:prstGeom prst="rect">
            <a:avLst/>
          </a:prstGeom>
        </p:spPr>
      </p:sp>
      <p:sp>
        <p:nvSpPr>
          <p:cNvPr id="70" name="CustomShape 9"/>
          <p:cNvSpPr/>
          <p:nvPr/>
        </p:nvSpPr>
        <p:spPr>
          <a:xfrm>
            <a:off x="7334280" y="3291840"/>
            <a:ext cx="417240" cy="368640"/>
          </a:xfrm>
          <a:prstGeom prst="rect">
            <a:avLst/>
          </a:prstGeom>
        </p:spPr>
      </p:sp>
      <p:sp>
        <p:nvSpPr>
          <p:cNvPr id="71" name="CustomShape 10"/>
          <p:cNvSpPr/>
          <p:nvPr/>
        </p:nvSpPr>
        <p:spPr>
          <a:xfrm>
            <a:off x="6659640" y="4922280"/>
            <a:ext cx="2087280" cy="368640"/>
          </a:xfrm>
          <a:prstGeom prst="rect">
            <a:avLst/>
          </a:prstGeom>
        </p:spPr>
      </p:sp>
      <p:pic>
        <p:nvPicPr>
          <p:cNvPr descr="" id="7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" y="79200"/>
            <a:ext cx="2339640" cy="1763280"/>
          </a:xfrm>
          <a:prstGeom prst="rect">
            <a:avLst/>
          </a:prstGeom>
        </p:spPr>
      </p:pic>
      <p:sp>
        <p:nvSpPr>
          <p:cNvPr id="73" name="CustomShape 11"/>
          <p:cNvSpPr/>
          <p:nvPr/>
        </p:nvSpPr>
        <p:spPr>
          <a:xfrm>
            <a:off x="2451240" y="636480"/>
            <a:ext cx="5689080" cy="1123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>
                <a:solidFill>
                  <a:srgbClr val="ff0000"/>
                </a:solidFill>
                <a:latin typeface="Times New Roman"/>
              </a:rPr>
              <a:t>Схема получения частичной компенсации стоимости путевки  в 2016 году</a:t>
            </a:r>
            <a:endParaRPr/>
          </a:p>
        </p:txBody>
      </p:sp>
      <p:sp>
        <p:nvSpPr>
          <p:cNvPr id="74" name="CustomShape 12"/>
          <p:cNvSpPr/>
          <p:nvPr/>
        </p:nvSpPr>
        <p:spPr>
          <a:xfrm>
            <a:off x="7020000" y="108000"/>
            <a:ext cx="2015640" cy="2642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1200">
                <a:solidFill>
                  <a:srgbClr val="95a4de"/>
                </a:solidFill>
                <a:latin typeface="Times New Roman"/>
              </a:rPr>
              <a:t>www.edu.lenobl.ru</a:t>
            </a:r>
            <a:endParaRPr/>
          </a:p>
        </p:txBody>
      </p:sp>
      <p:sp>
        <p:nvSpPr>
          <p:cNvPr id="75" name="CustomShape 13"/>
          <p:cNvSpPr/>
          <p:nvPr/>
        </p:nvSpPr>
        <p:spPr>
          <a:xfrm>
            <a:off x="2008080" y="1559880"/>
            <a:ext cx="5694840" cy="566280"/>
          </a:xfrm>
          <a:prstGeom prst="rect">
            <a:avLst/>
          </a:prstGeom>
          <a:solidFill>
            <a:srgbClr val="b4dcfa"/>
          </a:solidFill>
          <a:ln w="15840">
            <a:solidFill>
              <a:srgbClr val="ffffff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i="1" lang="ru-RU" sz="2000">
                <a:solidFill>
                  <a:srgbClr val="000000"/>
                </a:solidFill>
                <a:latin typeface="Times New Roman"/>
              </a:rPr>
              <a:t>Получение компенсации</a:t>
            </a:r>
            <a:endParaRPr/>
          </a:p>
        </p:txBody>
      </p:sp>
      <p:sp>
        <p:nvSpPr>
          <p:cNvPr id="76" name="CustomShape 14"/>
          <p:cNvSpPr/>
          <p:nvPr/>
        </p:nvSpPr>
        <p:spPr>
          <a:xfrm>
            <a:off x="725400" y="3012480"/>
            <a:ext cx="2117880" cy="1871280"/>
          </a:xfrm>
          <a:prstGeom prst="rect">
            <a:avLst/>
          </a:prstGeom>
          <a:solidFill>
            <a:srgbClr val="b4dcfa"/>
          </a:solidFill>
          <a:ln w="15840">
            <a:solidFill>
              <a:srgbClr val="1e2e68"/>
            </a:solidFill>
            <a:round/>
          </a:ln>
        </p:spPr>
        <p:txBody>
          <a:bodyPr anchor="ctr" bIns="45000" lIns="90000" rIns="90000" tIns="45000"/>
          <a:p>
            <a:endParaRPr/>
          </a:p>
          <a:p>
            <a:endParaRPr/>
          </a:p>
          <a:p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Выбор ДОЛ</a:t>
            </a:r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 </a:t>
            </a:r>
            <a:r>
              <a:rPr i="1" lang="ru-RU" sz="1400">
                <a:solidFill>
                  <a:srgbClr val="000000"/>
                </a:solidFill>
                <a:latin typeface="Tahoma"/>
              </a:rPr>
              <a:t>Заключение договора</a:t>
            </a:r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 </a:t>
            </a:r>
            <a:r>
              <a:rPr i="1" lang="ru-RU" sz="1400">
                <a:solidFill>
                  <a:srgbClr val="000000"/>
                </a:solidFill>
                <a:latin typeface="Tahoma"/>
              </a:rPr>
              <a:t>Оплата полной стоимости путевки</a:t>
            </a:r>
            <a:endParaRPr/>
          </a:p>
        </p:txBody>
      </p:sp>
      <p:sp>
        <p:nvSpPr>
          <p:cNvPr id="77" name="CustomShape 15"/>
          <p:cNvSpPr/>
          <p:nvPr/>
        </p:nvSpPr>
        <p:spPr>
          <a:xfrm>
            <a:off x="3348000" y="3012480"/>
            <a:ext cx="2592000" cy="3224520"/>
          </a:xfrm>
          <a:prstGeom prst="rect">
            <a:avLst/>
          </a:prstGeom>
          <a:solidFill>
            <a:srgbClr val="b4dcfa"/>
          </a:solidFill>
          <a:ln w="15840">
            <a:solidFill>
              <a:srgbClr val="1e2e68"/>
            </a:solidFill>
            <a:round/>
          </a:ln>
        </p:spPr>
        <p:txBody>
          <a:bodyPr anchor="ctr" bIns="45000" lIns="90000" rIns="90000" tIns="45000"/>
          <a:p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Отдых в ДОЛ</a:t>
            </a:r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 </a:t>
            </a:r>
            <a:r>
              <a:rPr i="1" lang="ru-RU" sz="1400">
                <a:solidFill>
                  <a:srgbClr val="000000"/>
                </a:solidFill>
                <a:latin typeface="Tahoma"/>
              </a:rPr>
              <a:t>(не забываем  получить </a:t>
            </a:r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ОТРЫВНОЙ ТАЛОН</a:t>
            </a:r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к путевке в оригинале по форме, утверждённой  Приказом Министерства  финансов Российской Федерации  от 10.12.1999 № 90н «Об утверждении бланков строгой отчетности»</a:t>
            </a:r>
            <a:endParaRPr/>
          </a:p>
        </p:txBody>
      </p:sp>
      <p:sp>
        <p:nvSpPr>
          <p:cNvPr id="78" name="CustomShape 16"/>
          <p:cNvSpPr/>
          <p:nvPr/>
        </p:nvSpPr>
        <p:spPr>
          <a:xfrm>
            <a:off x="6480000" y="3037680"/>
            <a:ext cx="2266560" cy="1869840"/>
          </a:xfrm>
          <a:prstGeom prst="rect">
            <a:avLst/>
          </a:prstGeom>
          <a:solidFill>
            <a:srgbClr val="b4dcfa"/>
          </a:solidFill>
          <a:ln w="15840">
            <a:solidFill>
              <a:srgbClr val="1e2e68"/>
            </a:solidFill>
            <a:round/>
          </a:ln>
        </p:spPr>
        <p:txBody>
          <a:bodyPr anchor="ctr" bIns="45000" lIns="90000" rIns="90000" tIns="45000"/>
          <a:p>
            <a:endParaRPr/>
          </a:p>
          <a:p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Подготовка </a:t>
            </a:r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и подача </a:t>
            </a:r>
            <a:endParaRPr/>
          </a:p>
          <a:p>
            <a:pPr algn="ctr"/>
            <a:r>
              <a:rPr i="1" lang="ru-RU" sz="1400">
                <a:solidFill>
                  <a:srgbClr val="000000"/>
                </a:solidFill>
                <a:latin typeface="Tahoma"/>
              </a:rPr>
              <a:t>документов для получения компенсации</a:t>
            </a:r>
            <a:endParaRPr/>
          </a:p>
        </p:txBody>
      </p:sp>
      <p:sp>
        <p:nvSpPr>
          <p:cNvPr id="79" name="Line 17"/>
          <p:cNvSpPr/>
          <p:nvPr/>
        </p:nvSpPr>
        <p:spPr>
          <a:xfrm>
            <a:off x="2123640" y="2628720"/>
            <a:ext cx="5400000" cy="1620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cxnSp>
        <p:nvCxnSpPr>
          <p:cNvPr id="80" name="Line 18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1584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81" name="Line 19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1584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82" name="Line 20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1584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83" name="CustomShape 21"/>
          <p:cNvSpPr/>
          <p:nvPr/>
        </p:nvSpPr>
        <p:spPr>
          <a:xfrm>
            <a:off x="6732360" y="3143880"/>
            <a:ext cx="1835280" cy="432360"/>
          </a:xfrm>
          <a:prstGeom prst="roundRect">
            <a:avLst>
              <a:gd fmla="val 3600" name="adj"/>
            </a:avLst>
          </a:prstGeom>
          <a:solidFill>
            <a:srgbClr val="8cc9f7"/>
          </a:solidFill>
          <a:ln w="15840">
            <a:solidFill>
              <a:srgbClr val="ffffff"/>
            </a:solidFill>
            <a:round/>
          </a:ln>
        </p:spPr>
        <p:txBody>
          <a:bodyPr anchor="ctr" bIns="45000" lIns="90000" rIns="90000" tIns="45000"/>
          <a:p>
            <a:endParaRPr/>
          </a:p>
          <a:p>
            <a:pPr algn="ctr"/>
            <a:r>
              <a:rPr b="1" i="1" lang="ru-RU">
                <a:solidFill>
                  <a:srgbClr val="f14124"/>
                </a:solidFill>
                <a:latin typeface="Times New Roman"/>
              </a:rPr>
              <a:t>ШАГ 3</a:t>
            </a:r>
            <a:endParaRPr/>
          </a:p>
          <a:p>
            <a:endParaRPr/>
          </a:p>
        </p:txBody>
      </p:sp>
      <p:sp>
        <p:nvSpPr>
          <p:cNvPr id="84" name="CustomShape 22"/>
          <p:cNvSpPr/>
          <p:nvPr/>
        </p:nvSpPr>
        <p:spPr>
          <a:xfrm>
            <a:off x="3780000" y="3143880"/>
            <a:ext cx="1778040" cy="432360"/>
          </a:xfrm>
          <a:prstGeom prst="roundRect">
            <a:avLst>
              <a:gd fmla="val 3600" name="adj"/>
            </a:avLst>
          </a:prstGeom>
          <a:solidFill>
            <a:srgbClr val="8cc9f7"/>
          </a:solidFill>
          <a:ln w="15840">
            <a:solidFill>
              <a:srgbClr val="ffffff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i="1" lang="ru-RU">
                <a:solidFill>
                  <a:srgbClr val="f14124"/>
                </a:solidFill>
                <a:latin typeface="Times New Roman"/>
              </a:rPr>
              <a:t>ШАГ 2</a:t>
            </a:r>
            <a:endParaRPr/>
          </a:p>
        </p:txBody>
      </p:sp>
      <p:sp>
        <p:nvSpPr>
          <p:cNvPr id="85" name="CustomShape 23"/>
          <p:cNvSpPr/>
          <p:nvPr/>
        </p:nvSpPr>
        <p:spPr>
          <a:xfrm>
            <a:off x="1050840" y="3143880"/>
            <a:ext cx="1502280" cy="432360"/>
          </a:xfrm>
          <a:prstGeom prst="roundRect">
            <a:avLst>
              <a:gd fmla="val 3600" name="adj"/>
            </a:avLst>
          </a:prstGeom>
          <a:solidFill>
            <a:srgbClr val="8cc9f7"/>
          </a:solidFill>
          <a:ln w="15840">
            <a:solidFill>
              <a:srgbClr val="ffffff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i="1" lang="ru-RU">
                <a:solidFill>
                  <a:srgbClr val="f14124"/>
                </a:solidFill>
                <a:latin typeface="Times New Roman"/>
              </a:rPr>
              <a:t>ШАГ 1</a:t>
            </a:r>
            <a:endParaRPr/>
          </a:p>
        </p:txBody>
      </p:sp>
    </p:spTree>
  </p:cSld>
  <p:transition advTm="3000" spd="med">
    <p:cover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051280" y="532800"/>
            <a:ext cx="6166800" cy="307800"/>
          </a:xfrm>
          <a:prstGeom prst="rect">
            <a:avLst/>
          </a:prstGeom>
        </p:spPr>
      </p:sp>
      <p:sp>
        <p:nvSpPr>
          <p:cNvPr id="87" name="CustomShape 2"/>
          <p:cNvSpPr/>
          <p:nvPr/>
        </p:nvSpPr>
        <p:spPr>
          <a:xfrm>
            <a:off x="7042320" y="260280"/>
            <a:ext cx="1921680" cy="280080"/>
          </a:xfrm>
          <a:prstGeom prst="rect">
            <a:avLst/>
          </a:prstGeom>
        </p:spPr>
      </p:sp>
      <p:sp>
        <p:nvSpPr>
          <p:cNvPr id="88" name="CustomShape 3"/>
          <p:cNvSpPr/>
          <p:nvPr/>
        </p:nvSpPr>
        <p:spPr>
          <a:xfrm>
            <a:off x="2561760" y="1437120"/>
            <a:ext cx="4269600" cy="434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>
                <a:solidFill>
                  <a:srgbClr val="9900ff"/>
                </a:solidFill>
                <a:latin typeface="Times New Roman"/>
              </a:rPr>
              <a:t>Шаг первый – Выбор лагеря:</a:t>
            </a:r>
            <a:endParaRPr/>
          </a:p>
        </p:txBody>
      </p:sp>
      <p:sp>
        <p:nvSpPr>
          <p:cNvPr id="89" name="CustomShape 4"/>
          <p:cNvSpPr/>
          <p:nvPr/>
        </p:nvSpPr>
        <p:spPr>
          <a:xfrm>
            <a:off x="909360" y="3128040"/>
            <a:ext cx="2654640" cy="276840"/>
          </a:xfrm>
          <a:prstGeom prst="rect">
            <a:avLst/>
          </a:prstGeom>
        </p:spPr>
      </p:sp>
      <p:sp>
        <p:nvSpPr>
          <p:cNvPr id="90" name="CustomShape 5"/>
          <p:cNvSpPr/>
          <p:nvPr/>
        </p:nvSpPr>
        <p:spPr>
          <a:xfrm>
            <a:off x="4752360" y="3055320"/>
            <a:ext cx="3138480" cy="276840"/>
          </a:xfrm>
          <a:prstGeom prst="rect">
            <a:avLst/>
          </a:prstGeom>
        </p:spPr>
      </p:sp>
      <p:sp>
        <p:nvSpPr>
          <p:cNvPr id="91" name="CustomShape 6"/>
          <p:cNvSpPr/>
          <p:nvPr/>
        </p:nvSpPr>
        <p:spPr>
          <a:xfrm>
            <a:off x="614520" y="4600080"/>
            <a:ext cx="183600" cy="369360"/>
          </a:xfrm>
          <a:prstGeom prst="rect">
            <a:avLst/>
          </a:prstGeom>
        </p:spPr>
      </p:sp>
      <p:sp>
        <p:nvSpPr>
          <p:cNvPr id="92" name="CustomShape 7"/>
          <p:cNvSpPr/>
          <p:nvPr/>
        </p:nvSpPr>
        <p:spPr>
          <a:xfrm>
            <a:off x="614520" y="5334480"/>
            <a:ext cx="183600" cy="369360"/>
          </a:xfrm>
          <a:prstGeom prst="rect">
            <a:avLst/>
          </a:prstGeom>
        </p:spPr>
      </p:sp>
      <p:sp>
        <p:nvSpPr>
          <p:cNvPr id="93" name="CustomShape 8"/>
          <p:cNvSpPr/>
          <p:nvPr/>
        </p:nvSpPr>
        <p:spPr>
          <a:xfrm>
            <a:off x="539640" y="6070320"/>
            <a:ext cx="7610040" cy="311040"/>
          </a:xfrm>
          <a:prstGeom prst="rect">
            <a:avLst/>
          </a:prstGeom>
        </p:spPr>
      </p:sp>
      <p:sp>
        <p:nvSpPr>
          <p:cNvPr id="94" name="CustomShape 9"/>
          <p:cNvSpPr/>
          <p:nvPr/>
        </p:nvSpPr>
        <p:spPr>
          <a:xfrm>
            <a:off x="2340000" y="704880"/>
            <a:ext cx="5810040" cy="7794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>
                <a:solidFill>
                  <a:srgbClr val="56c7aa"/>
                </a:solidFill>
                <a:latin typeface="Times New Roman"/>
              </a:rPr>
              <a:t>Комитет общего и профессионального образования Ленинградской области</a:t>
            </a:r>
            <a:endParaRPr/>
          </a:p>
        </p:txBody>
      </p:sp>
      <p:sp>
        <p:nvSpPr>
          <p:cNvPr id="95" name="CustomShape 10"/>
          <p:cNvSpPr/>
          <p:nvPr/>
        </p:nvSpPr>
        <p:spPr>
          <a:xfrm>
            <a:off x="7020000" y="108000"/>
            <a:ext cx="2015640" cy="2642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1200">
                <a:solidFill>
                  <a:srgbClr val="95a4de"/>
                </a:solidFill>
                <a:latin typeface="Times New Roman"/>
              </a:rPr>
              <a:t>www.edu.lenobl.ru</a:t>
            </a:r>
            <a:endParaRPr/>
          </a:p>
        </p:txBody>
      </p:sp>
      <p:pic>
        <p:nvPicPr>
          <p:cNvPr descr="" id="9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" y="79200"/>
            <a:ext cx="2339640" cy="1761840"/>
          </a:xfrm>
          <a:prstGeom prst="rect">
            <a:avLst/>
          </a:prstGeom>
        </p:spPr>
      </p:pic>
      <p:sp>
        <p:nvSpPr>
          <p:cNvPr id="97" name="CustomShape 1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solidFill>
            <a:srgbClr val="4e67c8"/>
          </a:solidFill>
          <a:ln w="2556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1200">
                <a:solidFill>
                  <a:srgbClr val="ffffff"/>
                </a:solidFill>
                <a:latin typeface="Times New Roman"/>
              </a:rPr>
              <a:t>Выбор детского оздоровительного лагеря  </a:t>
            </a:r>
            <a:endParaRPr/>
          </a:p>
        </p:txBody>
      </p:sp>
      <p:sp>
        <p:nvSpPr>
          <p:cNvPr id="98" name="CustomShape 1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1200">
                <a:latin typeface="Times New Roman"/>
              </a:rPr>
              <a:t>Выбор детского оздоровительного лагеря  </a:t>
            </a:r>
            <a:endParaRPr/>
          </a:p>
        </p:txBody>
      </p:sp>
      <p:sp>
        <p:nvSpPr>
          <p:cNvPr id="99" name="CustomShape 1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0" name="CustomShape 14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i="1" lang="ru-RU" sz="1400">
                <a:latin typeface="Times New Roman"/>
              </a:rPr>
              <a:t>РАСПОЛОЖЕННЫЕ НА ТЕРРИТОРИИ  РФ </a:t>
            </a:r>
            <a:endParaRPr/>
          </a:p>
        </p:txBody>
      </p:sp>
      <p:sp>
        <p:nvSpPr>
          <p:cNvPr id="101" name="CustomShape 15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b="1" i="1" lang="ru-RU" sz="1400">
                <a:latin typeface="Times New Roman"/>
              </a:rPr>
              <a:t>РАСПОЛОЖЕННЫЕ НА ТЕРРИТОРИИ  РФ </a:t>
            </a:r>
            <a:endParaRPr/>
          </a:p>
        </p:txBody>
      </p:sp>
    </p:spTree>
  </p:cSld>
  <p:transition advTm="3000" spd="med">
    <p:cover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Picture 20"/>
          <p:cNvPicPr/>
          <p:nvPr/>
        </p:nvPicPr>
        <p:blipFill>
          <a:blip r:embed="rId1"/>
          <a:stretch>
            <a:fillRect/>
          </a:stretch>
        </p:blipFill>
        <p:spPr>
          <a:xfrm>
            <a:off x="826920" y="1798560"/>
            <a:ext cx="1279080" cy="1280880"/>
          </a:xfrm>
          <a:prstGeom prst="rect">
            <a:avLst/>
          </a:prstGeom>
        </p:spPr>
      </p:pic>
      <p:pic>
        <p:nvPicPr>
          <p:cNvPr descr="" id="103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883800" y="4120560"/>
            <a:ext cx="2320560" cy="1740960"/>
          </a:xfrm>
          <a:prstGeom prst="rect">
            <a:avLst/>
          </a:prstGeom>
        </p:spPr>
      </p:pic>
      <p:pic>
        <p:nvPicPr>
          <p:cNvPr descr="" id="104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7088400" y="4581000"/>
            <a:ext cx="1660320" cy="1107720"/>
          </a:xfrm>
          <a:prstGeom prst="rect">
            <a:avLst/>
          </a:prstGeom>
        </p:spPr>
      </p:pic>
      <p:pic>
        <p:nvPicPr>
          <p:cNvPr descr="" id="105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804360" y="1758600"/>
            <a:ext cx="1944360" cy="1296720"/>
          </a:xfrm>
          <a:prstGeom prst="rect">
            <a:avLst/>
          </a:prstGeom>
        </p:spPr>
      </p:pic>
      <p:pic>
        <p:nvPicPr>
          <p:cNvPr descr="" id="106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880920" y="538200"/>
            <a:ext cx="2277720" cy="1523520"/>
          </a:xfrm>
          <a:prstGeom prst="rect">
            <a:avLst/>
          </a:prstGeom>
        </p:spPr>
      </p:pic>
      <p:pic>
        <p:nvPicPr>
          <p:cNvPr descr="" id="107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012000" y="2783880"/>
            <a:ext cx="2485800" cy="1653840"/>
          </a:xfrm>
          <a:prstGeom prst="rect">
            <a:avLst/>
          </a:prstGeom>
        </p:spPr>
      </p:pic>
      <p:sp>
        <p:nvSpPr>
          <p:cNvPr id="108" name="TextShape 1"/>
          <p:cNvSpPr txBox="1"/>
          <p:nvPr/>
        </p:nvSpPr>
        <p:spPr>
          <a:xfrm>
            <a:off x="467640" y="5675400"/>
            <a:ext cx="8202960" cy="7689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9900ff"/>
                </a:solidFill>
                <a:latin typeface="Times New Roman"/>
              </a:rPr>
              <a:t>Шаг второй - отдых  в ДОЛ</a:t>
            </a:r>
            <a:endParaRPr/>
          </a:p>
        </p:txBody>
      </p:sp>
      <p:pic>
        <p:nvPicPr>
          <p:cNvPr descr="" id="109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5637600" y="188640"/>
            <a:ext cx="2614320" cy="1736280"/>
          </a:xfrm>
          <a:prstGeom prst="rect">
            <a:avLst/>
          </a:prstGeom>
        </p:spPr>
      </p:pic>
      <p:pic>
        <p:nvPicPr>
          <p:cNvPr descr="" id="110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3482280" y="-162360"/>
            <a:ext cx="1837800" cy="1218960"/>
          </a:xfrm>
          <a:prstGeom prst="rect">
            <a:avLst/>
          </a:prstGeom>
        </p:spPr>
      </p:pic>
      <p:pic>
        <p:nvPicPr>
          <p:cNvPr descr="" id="111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3456000" y="3521520"/>
            <a:ext cx="2160360" cy="1833120"/>
          </a:xfrm>
          <a:prstGeom prst="rect">
            <a:avLst/>
          </a:prstGeom>
        </p:spPr>
      </p:pic>
      <p:pic>
        <p:nvPicPr>
          <p:cNvPr descr="" id="112" name="Picture 2"/>
          <p:cNvPicPr/>
          <p:nvPr/>
        </p:nvPicPr>
        <p:blipFill>
          <a:blip r:embed="rId10"/>
          <a:stretch>
            <a:fillRect/>
          </a:stretch>
        </p:blipFill>
        <p:spPr>
          <a:xfrm>
            <a:off x="2851560" y="1323360"/>
            <a:ext cx="2827080" cy="1891800"/>
          </a:xfrm>
          <a:prstGeom prst="rect">
            <a:avLst/>
          </a:prstGeom>
        </p:spPr>
      </p:pic>
      <p:pic>
        <p:nvPicPr>
          <p:cNvPr descr="" id="113" name="Picture 19"/>
          <p:cNvPicPr/>
          <p:nvPr/>
        </p:nvPicPr>
        <p:blipFill>
          <a:blip r:embed="rId11"/>
          <a:stretch>
            <a:fillRect/>
          </a:stretch>
        </p:blipFill>
        <p:spPr>
          <a:xfrm>
            <a:off x="468360" y="2870280"/>
            <a:ext cx="1698120" cy="1137960"/>
          </a:xfrm>
          <a:prstGeom prst="rect">
            <a:avLst/>
          </a:prstGeom>
        </p:spPr>
      </p:pic>
    </p:spTree>
  </p:cSld>
  <p:transition spd="slow">
    <p:cover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054960" y="899280"/>
            <a:ext cx="4973040" cy="7794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>
                <a:solidFill>
                  <a:srgbClr val="9900ff"/>
                </a:solidFill>
                <a:latin typeface="Times New Roman"/>
              </a:rPr>
              <a:t>Шаг третий   - Подготовка документов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7308720" y="6165720"/>
            <a:ext cx="1152000" cy="30528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 sz="1400">
                <a:solidFill>
                  <a:srgbClr val="9900ff"/>
                </a:solidFill>
                <a:latin typeface="Tahoma"/>
              </a:rPr>
              <a:t>См</a:t>
            </a:r>
            <a:r>
              <a:rPr b="1" i="1" lang="ru-RU" sz="1400">
                <a:solidFill>
                  <a:srgbClr val="9900ff"/>
                </a:solidFill>
                <a:latin typeface="Tahoma"/>
              </a:rPr>
              <a:t>. </a:t>
            </a:r>
            <a:r>
              <a:rPr i="1" lang="ru-RU" sz="1400">
                <a:solidFill>
                  <a:srgbClr val="9900ff"/>
                </a:solidFill>
                <a:latin typeface="Tahoma"/>
              </a:rPr>
              <a:t>далее</a:t>
            </a:r>
            <a:endParaRPr/>
          </a:p>
        </p:txBody>
      </p:sp>
      <p:sp>
        <p:nvSpPr>
          <p:cNvPr id="116" name="CustomShape 3"/>
          <p:cNvSpPr/>
          <p:nvPr/>
        </p:nvSpPr>
        <p:spPr>
          <a:xfrm>
            <a:off x="6649920" y="101520"/>
            <a:ext cx="2015640" cy="2642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1200">
                <a:solidFill>
                  <a:srgbClr val="95a4de"/>
                </a:solidFill>
                <a:latin typeface="Times New Roman"/>
              </a:rPr>
              <a:t>www.edu.lenobl.ru</a:t>
            </a:r>
            <a:endParaRPr/>
          </a:p>
        </p:txBody>
      </p:sp>
      <p:pic>
        <p:nvPicPr>
          <p:cNvPr descr="" id="11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" y="79200"/>
            <a:ext cx="2342880" cy="1763280"/>
          </a:xfrm>
          <a:prstGeom prst="rect">
            <a:avLst/>
          </a:prstGeom>
        </p:spPr>
      </p:pic>
      <p:sp>
        <p:nvSpPr>
          <p:cNvPr id="118" name="CustomShape 4"/>
          <p:cNvSpPr/>
          <p:nvPr/>
        </p:nvSpPr>
        <p:spPr>
          <a:xfrm>
            <a:off x="467640" y="206100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293d8e"/>
            </a:solidFill>
            <a:round/>
          </a:ln>
        </p:spPr>
      </p:sp>
      <p:sp>
        <p:nvSpPr>
          <p:cNvPr id="119" name="CustomShape 5"/>
          <p:cNvSpPr/>
          <p:nvPr/>
        </p:nvSpPr>
        <p:spPr>
          <a:xfrm>
            <a:off x="467640" y="2101320"/>
            <a:ext cx="22680" cy="40320"/>
          </a:xfrm>
          <a:prstGeom prst="rect">
            <a:avLst/>
          </a:prstGeom>
        </p:spPr>
      </p:sp>
      <p:sp>
        <p:nvSpPr>
          <p:cNvPr id="120" name="CustomShape 6"/>
          <p:cNvSpPr/>
          <p:nvPr/>
        </p:nvSpPr>
        <p:spPr>
          <a:xfrm>
            <a:off x="536400" y="2142000"/>
            <a:ext cx="182880" cy="40500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1.</a:t>
            </a:r>
            <a:endParaRPr/>
          </a:p>
        </p:txBody>
      </p:sp>
      <p:sp>
        <p:nvSpPr>
          <p:cNvPr id="121" name="CustomShape 7"/>
          <p:cNvSpPr/>
          <p:nvPr/>
        </p:nvSpPr>
        <p:spPr>
          <a:xfrm>
            <a:off x="513360" y="258804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22" name="CustomShape 8"/>
          <p:cNvSpPr/>
          <p:nvPr/>
        </p:nvSpPr>
        <p:spPr>
          <a:xfrm>
            <a:off x="536400" y="2669040"/>
            <a:ext cx="91080" cy="40500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000000"/>
                </a:solidFill>
                <a:latin typeface="Trebuchet MS"/>
              </a:rPr>
              <a:t>2</a:t>
            </a:r>
            <a:endParaRPr/>
          </a:p>
        </p:txBody>
      </p:sp>
      <p:sp>
        <p:nvSpPr>
          <p:cNvPr id="123" name="CustomShape 9"/>
          <p:cNvSpPr/>
          <p:nvPr/>
        </p:nvSpPr>
        <p:spPr>
          <a:xfrm>
            <a:off x="513360" y="311508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24" name="CustomShape 10"/>
          <p:cNvSpPr/>
          <p:nvPr/>
        </p:nvSpPr>
        <p:spPr>
          <a:xfrm>
            <a:off x="536400" y="3196080"/>
            <a:ext cx="274320" cy="40500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3. </a:t>
            </a:r>
            <a:endParaRPr/>
          </a:p>
        </p:txBody>
      </p:sp>
      <p:sp>
        <p:nvSpPr>
          <p:cNvPr id="125" name="CustomShape 11"/>
          <p:cNvSpPr/>
          <p:nvPr/>
        </p:nvSpPr>
        <p:spPr>
          <a:xfrm>
            <a:off x="513360" y="364212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26" name="CustomShape 12"/>
          <p:cNvSpPr/>
          <p:nvPr/>
        </p:nvSpPr>
        <p:spPr>
          <a:xfrm>
            <a:off x="536400" y="3723120"/>
            <a:ext cx="91080" cy="40500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4</a:t>
            </a:r>
            <a:endParaRPr/>
          </a:p>
        </p:txBody>
      </p:sp>
      <p:sp>
        <p:nvSpPr>
          <p:cNvPr id="127" name="CustomShape 13"/>
          <p:cNvSpPr/>
          <p:nvPr/>
        </p:nvSpPr>
        <p:spPr>
          <a:xfrm>
            <a:off x="513360" y="416916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28" name="CustomShape 14"/>
          <p:cNvSpPr/>
          <p:nvPr/>
        </p:nvSpPr>
        <p:spPr>
          <a:xfrm>
            <a:off x="536400" y="4250520"/>
            <a:ext cx="7877520" cy="40500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5. Документы, подтверждающие регистрацию по месту жительства ребенка на момент отдыха </a:t>
            </a:r>
            <a:endParaRPr/>
          </a:p>
        </p:txBody>
      </p:sp>
      <p:sp>
        <p:nvSpPr>
          <p:cNvPr id="129" name="CustomShape 15"/>
          <p:cNvSpPr/>
          <p:nvPr/>
        </p:nvSpPr>
        <p:spPr>
          <a:xfrm>
            <a:off x="513360" y="469656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30" name="CustomShape 16"/>
          <p:cNvSpPr/>
          <p:nvPr/>
        </p:nvSpPr>
        <p:spPr>
          <a:xfrm>
            <a:off x="536400" y="4777560"/>
            <a:ext cx="366120" cy="40500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6.  </a:t>
            </a:r>
            <a:endParaRPr/>
          </a:p>
        </p:txBody>
      </p:sp>
      <p:sp>
        <p:nvSpPr>
          <p:cNvPr id="131" name="CustomShape 17"/>
          <p:cNvSpPr/>
          <p:nvPr/>
        </p:nvSpPr>
        <p:spPr>
          <a:xfrm>
            <a:off x="513360" y="522360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32" name="CustomShape 18"/>
          <p:cNvSpPr/>
          <p:nvPr/>
        </p:nvSpPr>
        <p:spPr>
          <a:xfrm>
            <a:off x="536400" y="5304600"/>
            <a:ext cx="3572280" cy="40500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000000"/>
                </a:solidFill>
                <a:latin typeface="Times New Roman"/>
              </a:rPr>
              <a:t>7. Реквизиты для перечисления средств. </a:t>
            </a:r>
            <a:endParaRPr/>
          </a:p>
        </p:txBody>
      </p:sp>
      <p:sp>
        <p:nvSpPr>
          <p:cNvPr id="133" name="CustomShape 19"/>
          <p:cNvSpPr/>
          <p:nvPr/>
        </p:nvSpPr>
        <p:spPr>
          <a:xfrm>
            <a:off x="513360" y="575064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34" name="CustomShape 20"/>
          <p:cNvSpPr/>
          <p:nvPr/>
        </p:nvSpPr>
        <p:spPr>
          <a:xfrm>
            <a:off x="536400" y="5831640"/>
            <a:ext cx="22680" cy="40320"/>
          </a:xfrm>
          <a:prstGeom prst="rect">
            <a:avLst/>
          </a:prstGeom>
        </p:spPr>
      </p:sp>
      <p:sp>
        <p:nvSpPr>
          <p:cNvPr id="135" name="CustomShape 21"/>
          <p:cNvSpPr/>
          <p:nvPr/>
        </p:nvSpPr>
        <p:spPr>
          <a:xfrm>
            <a:off x="513360" y="627768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36" name="CustomShape 22"/>
          <p:cNvSpPr/>
          <p:nvPr/>
        </p:nvSpPr>
        <p:spPr>
          <a:xfrm>
            <a:off x="2422440" y="1268640"/>
            <a:ext cx="6325920" cy="791640"/>
          </a:xfrm>
          <a:prstGeom prst="rect">
            <a:avLst/>
          </a:prstGeom>
          <a:solidFill>
            <a:srgbClr val="b4dcfa"/>
          </a:solidFill>
          <a:ln w="15840">
            <a:solidFill>
              <a:srgbClr val="ffffff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i="1" lang="ru-RU" sz="1400">
                <a:solidFill>
                  <a:srgbClr val="ff0000"/>
                </a:solidFill>
                <a:latin typeface="Tahoma"/>
              </a:rPr>
              <a:t>Подготовка документов начинается после окончания отдыха ребенка. Весь пакет документов  готовится  только на родителя, указанного  в обратном (отрывном) талоне к путевке.</a:t>
            </a:r>
            <a:endParaRPr/>
          </a:p>
        </p:txBody>
      </p:sp>
      <p:sp>
        <p:nvSpPr>
          <p:cNvPr id="137" name="CustomShape 23"/>
          <p:cNvSpPr/>
          <p:nvPr/>
        </p:nvSpPr>
        <p:spPr>
          <a:xfrm>
            <a:off x="2422440" y="378720"/>
            <a:ext cx="6325920" cy="582120"/>
          </a:xfrm>
          <a:prstGeom prst="rect">
            <a:avLst/>
          </a:prstGeom>
          <a:ln w="15840">
            <a:solidFill>
              <a:srgbClr val="1e2e68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>
                <a:solidFill>
                  <a:srgbClr val="5dceaf"/>
                </a:solidFill>
                <a:latin typeface="Times New Roman"/>
              </a:rPr>
              <a:t>Комитет общего и профессионального образования Ленинградской области</a:t>
            </a:r>
            <a:endParaRPr/>
          </a:p>
        </p:txBody>
      </p:sp>
    </p:spTree>
  </p:cSld>
  <p:transition advTm="3000" spd="med">
    <p:cover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940040" y="603360"/>
            <a:ext cx="5947920" cy="307440"/>
          </a:xfrm>
          <a:prstGeom prst="rect">
            <a:avLst/>
          </a:prstGeom>
        </p:spPr>
      </p:sp>
      <p:sp>
        <p:nvSpPr>
          <p:cNvPr id="139" name="CustomShape 2"/>
          <p:cNvSpPr/>
          <p:nvPr/>
        </p:nvSpPr>
        <p:spPr>
          <a:xfrm>
            <a:off x="6735600" y="328680"/>
            <a:ext cx="1872720" cy="274320"/>
          </a:xfrm>
          <a:prstGeom prst="rect">
            <a:avLst/>
          </a:prstGeom>
        </p:spPr>
      </p:sp>
      <p:sp>
        <p:nvSpPr>
          <p:cNvPr id="140" name="CustomShape 3"/>
          <p:cNvSpPr/>
          <p:nvPr/>
        </p:nvSpPr>
        <p:spPr>
          <a:xfrm>
            <a:off x="2556000" y="1413000"/>
            <a:ext cx="3671640" cy="779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9900ff"/>
                </a:solidFill>
                <a:latin typeface="Times New Roman"/>
              </a:rPr>
              <a:t>Шаг третий  (продолжение):</a:t>
            </a:r>
            <a:endParaRPr/>
          </a:p>
        </p:txBody>
      </p:sp>
      <p:sp>
        <p:nvSpPr>
          <p:cNvPr id="141" name="CustomShape 4"/>
          <p:cNvSpPr/>
          <p:nvPr/>
        </p:nvSpPr>
        <p:spPr>
          <a:xfrm>
            <a:off x="2411280" y="684360"/>
            <a:ext cx="5616360" cy="11239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56c7aa"/>
                </a:solidFill>
                <a:latin typeface="Times New Roman"/>
              </a:rPr>
              <a:t>Комитет общего и профессионального образования</a:t>
            </a:r>
            <a:endParaRPr/>
          </a:p>
          <a:p>
            <a:pPr algn="ctr"/>
            <a:r>
              <a:rPr b="1" lang="ru-RU">
                <a:solidFill>
                  <a:srgbClr val="56c7aa"/>
                </a:solidFill>
                <a:latin typeface="Times New Roman"/>
              </a:rPr>
              <a:t> </a:t>
            </a:r>
            <a:r>
              <a:rPr b="1" lang="ru-RU">
                <a:solidFill>
                  <a:srgbClr val="56c7aa"/>
                </a:solidFill>
                <a:latin typeface="Times New Roman"/>
              </a:rPr>
              <a:t>Ленинградской области</a:t>
            </a:r>
            <a:endParaRPr/>
          </a:p>
        </p:txBody>
      </p:sp>
      <p:sp>
        <p:nvSpPr>
          <p:cNvPr id="142" name="CustomShape 5"/>
          <p:cNvSpPr/>
          <p:nvPr/>
        </p:nvSpPr>
        <p:spPr>
          <a:xfrm>
            <a:off x="6307200" y="92160"/>
            <a:ext cx="2015640" cy="265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1200">
                <a:solidFill>
                  <a:srgbClr val="95a4de"/>
                </a:solidFill>
                <a:latin typeface="Arial"/>
              </a:rPr>
              <a:t>www.edu.lenobl.ru</a:t>
            </a:r>
            <a:endParaRPr/>
          </a:p>
        </p:txBody>
      </p:sp>
      <p:pic>
        <p:nvPicPr>
          <p:cNvPr descr="" id="14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" y="79200"/>
            <a:ext cx="2376000" cy="1763280"/>
          </a:xfrm>
          <a:prstGeom prst="rect">
            <a:avLst/>
          </a:prstGeom>
        </p:spPr>
      </p:pic>
      <p:sp>
        <p:nvSpPr>
          <p:cNvPr id="144" name="CustomShape 6"/>
          <p:cNvSpPr/>
          <p:nvPr/>
        </p:nvSpPr>
        <p:spPr>
          <a:xfrm>
            <a:off x="1115640" y="198900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293d8e"/>
            </a:solidFill>
            <a:round/>
          </a:ln>
        </p:spPr>
      </p:sp>
      <p:sp>
        <p:nvSpPr>
          <p:cNvPr id="145" name="CustomShape 7"/>
          <p:cNvSpPr/>
          <p:nvPr/>
        </p:nvSpPr>
        <p:spPr>
          <a:xfrm>
            <a:off x="1115640" y="2040840"/>
            <a:ext cx="286560" cy="519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9900ff"/>
                </a:solidFill>
                <a:latin typeface="Trebuchet MS"/>
              </a:rPr>
              <a:t>Шаг третий</a:t>
            </a:r>
            <a:endParaRPr/>
          </a:p>
        </p:txBody>
      </p:sp>
      <p:sp>
        <p:nvSpPr>
          <p:cNvPr id="146" name="CustomShape 8"/>
          <p:cNvSpPr/>
          <p:nvPr/>
        </p:nvSpPr>
        <p:spPr>
          <a:xfrm>
            <a:off x="1416960" y="2092680"/>
            <a:ext cx="28440" cy="51912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500">
                <a:solidFill>
                  <a:srgbClr val="000000"/>
                </a:solidFill>
                <a:latin typeface="Times New Roman"/>
              </a:rPr>
              <a:t>8</a:t>
            </a:r>
            <a:endParaRPr/>
          </a:p>
        </p:txBody>
      </p:sp>
      <p:sp>
        <p:nvSpPr>
          <p:cNvPr id="147" name="CustomShape 9"/>
          <p:cNvSpPr/>
          <p:nvPr/>
        </p:nvSpPr>
        <p:spPr>
          <a:xfrm>
            <a:off x="1409760" y="266436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48" name="CustomShape 10"/>
          <p:cNvSpPr/>
          <p:nvPr/>
        </p:nvSpPr>
        <p:spPr>
          <a:xfrm>
            <a:off x="1416960" y="2768040"/>
            <a:ext cx="6840" cy="51480"/>
          </a:xfrm>
          <a:prstGeom prst="rect">
            <a:avLst/>
          </a:prstGeom>
        </p:spPr>
      </p:sp>
      <p:sp>
        <p:nvSpPr>
          <p:cNvPr id="149" name="CustomShape 11"/>
          <p:cNvSpPr/>
          <p:nvPr/>
        </p:nvSpPr>
        <p:spPr>
          <a:xfrm>
            <a:off x="1409760" y="333972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50" name="CustomShape 12"/>
          <p:cNvSpPr/>
          <p:nvPr/>
        </p:nvSpPr>
        <p:spPr>
          <a:xfrm>
            <a:off x="1416960" y="3443760"/>
            <a:ext cx="6840" cy="51480"/>
          </a:xfrm>
          <a:prstGeom prst="rect">
            <a:avLst/>
          </a:prstGeom>
        </p:spPr>
      </p:sp>
      <p:sp>
        <p:nvSpPr>
          <p:cNvPr id="151" name="CustomShape 13"/>
          <p:cNvSpPr/>
          <p:nvPr/>
        </p:nvSpPr>
        <p:spPr>
          <a:xfrm>
            <a:off x="1409760" y="401508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52" name="CustomShape 14"/>
          <p:cNvSpPr/>
          <p:nvPr/>
        </p:nvSpPr>
        <p:spPr>
          <a:xfrm>
            <a:off x="1416960" y="4119120"/>
            <a:ext cx="6840" cy="51480"/>
          </a:xfrm>
          <a:prstGeom prst="rect">
            <a:avLst/>
          </a:prstGeom>
        </p:spPr>
      </p:sp>
      <p:sp>
        <p:nvSpPr>
          <p:cNvPr id="153" name="CustomShape 15"/>
          <p:cNvSpPr/>
          <p:nvPr/>
        </p:nvSpPr>
        <p:spPr>
          <a:xfrm>
            <a:off x="1409760" y="469080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54" name="CustomShape 16"/>
          <p:cNvSpPr/>
          <p:nvPr/>
        </p:nvSpPr>
        <p:spPr>
          <a:xfrm>
            <a:off x="1416960" y="4794480"/>
            <a:ext cx="7374960" cy="51912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9. копия документа (свидетельство о браке, свидетельство о расторжении брака или иная справка), подтверждающего изменение фамилии (в случае если фамилия родителя, указанная в свидетельстве о рождении ребенка,  либо самого ребенка, впоследствии изменилась);.</a:t>
            </a:r>
            <a:endParaRPr/>
          </a:p>
        </p:txBody>
      </p:sp>
      <p:sp>
        <p:nvSpPr>
          <p:cNvPr id="155" name="CustomShape 17"/>
          <p:cNvSpPr/>
          <p:nvPr/>
        </p:nvSpPr>
        <p:spPr>
          <a:xfrm>
            <a:off x="1409760" y="536616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  <p:sp>
        <p:nvSpPr>
          <p:cNvPr id="156" name="CustomShape 18"/>
          <p:cNvSpPr/>
          <p:nvPr/>
        </p:nvSpPr>
        <p:spPr>
          <a:xfrm>
            <a:off x="1416960" y="5469840"/>
            <a:ext cx="5940000" cy="519120"/>
          </a:xfrm>
          <a:prstGeom prst="rect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10. В случае если родитель (законный представитель) является индивидуальным предпринимателем, дополнительно представляется выписка из Единого государственного реестра индивидуальных предпринимателей (ЕГРИП) </a:t>
            </a:r>
            <a:endParaRPr/>
          </a:p>
        </p:txBody>
      </p:sp>
      <p:sp>
        <p:nvSpPr>
          <p:cNvPr id="157" name="CustomShape 19"/>
          <p:cNvSpPr/>
          <p:nvPr/>
        </p:nvSpPr>
        <p:spPr>
          <a:xfrm>
            <a:off x="1409760" y="6041520"/>
            <a:ext cx="360" cy="360"/>
          </a:xfrm>
          <a:prstGeom prst="line">
            <a:avLst/>
          </a:prstGeom>
          <a:solidFill>
            <a:srgbClr val="4e67c8"/>
          </a:solidFill>
          <a:ln w="15840">
            <a:solidFill>
              <a:srgbClr val="6a72ad"/>
            </a:solidFill>
            <a:round/>
          </a:ln>
        </p:spPr>
      </p:sp>
    </p:spTree>
  </p:cSld>
  <p:transition advTm="3000" spd="med">
    <p:cover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125360" y="150840"/>
            <a:ext cx="6217200" cy="363960"/>
          </a:xfrm>
          <a:prstGeom prst="rect">
            <a:avLst/>
          </a:prstGeom>
        </p:spPr>
      </p:sp>
      <p:sp>
        <p:nvSpPr>
          <p:cNvPr id="159" name="CustomShape 2"/>
          <p:cNvSpPr/>
          <p:nvPr/>
        </p:nvSpPr>
        <p:spPr>
          <a:xfrm>
            <a:off x="6430320" y="-166680"/>
            <a:ext cx="1978200" cy="324720"/>
          </a:xfrm>
          <a:prstGeom prst="rect">
            <a:avLst/>
          </a:prstGeom>
        </p:spPr>
      </p:sp>
      <p:sp>
        <p:nvSpPr>
          <p:cNvPr id="160" name="CustomShape 3"/>
          <p:cNvSpPr/>
          <p:nvPr/>
        </p:nvSpPr>
        <p:spPr>
          <a:xfrm>
            <a:off x="48600" y="1663200"/>
            <a:ext cx="183960" cy="369720"/>
          </a:xfrm>
          <a:prstGeom prst="rect">
            <a:avLst/>
          </a:prstGeom>
        </p:spPr>
      </p:sp>
      <p:sp>
        <p:nvSpPr>
          <p:cNvPr id="161" name="CustomShape 4"/>
          <p:cNvSpPr/>
          <p:nvPr/>
        </p:nvSpPr>
        <p:spPr>
          <a:xfrm>
            <a:off x="48600" y="2221200"/>
            <a:ext cx="183960" cy="337680"/>
          </a:xfrm>
          <a:prstGeom prst="rect">
            <a:avLst/>
          </a:prstGeom>
        </p:spPr>
      </p:sp>
      <p:sp>
        <p:nvSpPr>
          <p:cNvPr id="162" name="CustomShape 5"/>
          <p:cNvSpPr/>
          <p:nvPr/>
        </p:nvSpPr>
        <p:spPr>
          <a:xfrm>
            <a:off x="-1440" y="3344760"/>
            <a:ext cx="183960" cy="337680"/>
          </a:xfrm>
          <a:prstGeom prst="rect">
            <a:avLst/>
          </a:prstGeom>
        </p:spPr>
      </p:sp>
      <p:sp>
        <p:nvSpPr>
          <p:cNvPr id="163" name="CustomShape 6"/>
          <p:cNvSpPr/>
          <p:nvPr/>
        </p:nvSpPr>
        <p:spPr>
          <a:xfrm>
            <a:off x="300240" y="4500360"/>
            <a:ext cx="183960" cy="369720"/>
          </a:xfrm>
          <a:prstGeom prst="rect">
            <a:avLst/>
          </a:prstGeom>
        </p:spPr>
      </p:sp>
      <p:sp>
        <p:nvSpPr>
          <p:cNvPr id="164" name="CustomShape 7"/>
          <p:cNvSpPr/>
          <p:nvPr/>
        </p:nvSpPr>
        <p:spPr>
          <a:xfrm>
            <a:off x="4451760" y="4489200"/>
            <a:ext cx="2432520" cy="369720"/>
          </a:xfrm>
          <a:prstGeom prst="rect">
            <a:avLst/>
          </a:prstGeom>
        </p:spPr>
      </p:sp>
      <p:sp>
        <p:nvSpPr>
          <p:cNvPr id="165" name="CustomShape 8"/>
          <p:cNvSpPr/>
          <p:nvPr/>
        </p:nvSpPr>
        <p:spPr>
          <a:xfrm>
            <a:off x="1918080" y="1497960"/>
            <a:ext cx="6023520" cy="460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>
                <a:solidFill>
                  <a:srgbClr val="9900ff"/>
                </a:solidFill>
                <a:latin typeface="Tahoma"/>
              </a:rPr>
              <a:t>Шаг четвертый </a:t>
            </a:r>
            <a:r>
              <a:rPr b="1" lang="ru-RU">
                <a:solidFill>
                  <a:srgbClr val="9900ff"/>
                </a:solidFill>
                <a:latin typeface="Arial"/>
              </a:rPr>
              <a:t>- Подача документов</a:t>
            </a:r>
            <a:r>
              <a:rPr b="1" lang="ru-RU">
                <a:solidFill>
                  <a:srgbClr val="9900ff"/>
                </a:solidFill>
                <a:latin typeface="Tahoma"/>
              </a:rPr>
              <a:t>:</a:t>
            </a:r>
            <a:endParaRPr/>
          </a:p>
        </p:txBody>
      </p:sp>
      <p:sp>
        <p:nvSpPr>
          <p:cNvPr id="166" name="CustomShape 9"/>
          <p:cNvSpPr/>
          <p:nvPr/>
        </p:nvSpPr>
        <p:spPr>
          <a:xfrm>
            <a:off x="2352600" y="677880"/>
            <a:ext cx="5689080" cy="7794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>
                <a:solidFill>
                  <a:srgbClr val="56c7aa"/>
                </a:solidFill>
                <a:latin typeface="Times New Roman"/>
              </a:rPr>
              <a:t>Комитет общего и профессионального образования Ленинградской области</a:t>
            </a:r>
            <a:endParaRPr/>
          </a:p>
        </p:txBody>
      </p:sp>
      <p:sp>
        <p:nvSpPr>
          <p:cNvPr id="167" name="CustomShape 10"/>
          <p:cNvSpPr/>
          <p:nvPr/>
        </p:nvSpPr>
        <p:spPr>
          <a:xfrm>
            <a:off x="6732360" y="108000"/>
            <a:ext cx="2231640" cy="2642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1200">
                <a:solidFill>
                  <a:srgbClr val="95a4de"/>
                </a:solidFill>
                <a:latin typeface="Times New Roman"/>
              </a:rPr>
              <a:t>www.edu.lenobl.ru</a:t>
            </a:r>
            <a:endParaRPr/>
          </a:p>
        </p:txBody>
      </p:sp>
      <p:pic>
        <p:nvPicPr>
          <p:cNvPr descr="" id="16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" y="79200"/>
            <a:ext cx="2303280" cy="1763280"/>
          </a:xfrm>
          <a:prstGeom prst="rect">
            <a:avLst/>
          </a:prstGeom>
        </p:spPr>
      </p:pic>
      <p:sp>
        <p:nvSpPr>
          <p:cNvPr id="169" name="CustomShape 11"/>
          <p:cNvSpPr/>
          <p:nvPr/>
        </p:nvSpPr>
        <p:spPr>
          <a:xfrm>
            <a:off x="755640" y="1873800"/>
            <a:ext cx="8208360" cy="1287360"/>
          </a:xfrm>
          <a:prstGeom prst="chevron">
            <a:avLst>
              <a:gd fmla="val 16200" name="adj"/>
            </a:avLst>
          </a:prstGeom>
          <a:solidFill>
            <a:srgbClr val="212745"/>
          </a:solidFill>
          <a:ln w="15840">
            <a:solidFill>
              <a:srgbClr val="131830"/>
            </a:solidFill>
            <a:round/>
          </a:ln>
        </p:spPr>
        <p:txBody>
          <a:bodyPr bIns="45000" lIns="90000" rIns="90000" tIns="45000"/>
          <a:p>
            <a:r>
              <a:rPr b="1" lang="ru-RU">
                <a:solidFill>
                  <a:srgbClr val="ffffff"/>
                </a:solidFill>
                <a:latin typeface="Times New Roman"/>
              </a:rPr>
              <a:t>Прием документов</a:t>
            </a:r>
            <a:endParaRPr/>
          </a:p>
        </p:txBody>
      </p:sp>
      <p:sp>
        <p:nvSpPr>
          <p:cNvPr id="170" name="CustomShape 12"/>
          <p:cNvSpPr/>
          <p:nvPr/>
        </p:nvSpPr>
        <p:spPr>
          <a:xfrm>
            <a:off x="755640" y="3419280"/>
            <a:ext cx="5643000" cy="1287360"/>
          </a:xfrm>
          <a:prstGeom prst="chevron">
            <a:avLst>
              <a:gd fmla="val 16200" name="adj"/>
            </a:avLst>
          </a:prstGeom>
          <a:solidFill>
            <a:srgbClr val="212745"/>
          </a:solidFill>
          <a:ln w="15840">
            <a:solidFill>
              <a:srgbClr val="131830"/>
            </a:solidFill>
            <a:round/>
          </a:ln>
        </p:spPr>
        <p:txBody>
          <a:bodyPr bIns="45000" lIns="90000" rIns="90000" tIns="45000"/>
          <a:p>
            <a:r>
              <a:rPr b="1" lang="ru-RU">
                <a:solidFill>
                  <a:srgbClr val="ffffff"/>
                </a:solidFill>
                <a:latin typeface="Times New Roman"/>
              </a:rPr>
              <a:t>Часы приема</a:t>
            </a:r>
            <a:endParaRPr/>
          </a:p>
        </p:txBody>
      </p:sp>
      <p:sp>
        <p:nvSpPr>
          <p:cNvPr id="171" name="CustomShape 13"/>
          <p:cNvSpPr/>
          <p:nvPr/>
        </p:nvSpPr>
        <p:spPr>
          <a:xfrm>
            <a:off x="755640" y="4964760"/>
            <a:ext cx="8208360" cy="1287360"/>
          </a:xfrm>
          <a:prstGeom prst="chevron">
            <a:avLst>
              <a:gd fmla="val 16200" name="adj"/>
            </a:avLst>
          </a:prstGeom>
          <a:solidFill>
            <a:srgbClr val="212745"/>
          </a:solidFill>
          <a:ln w="15840">
            <a:solidFill>
              <a:srgbClr val="131830"/>
            </a:solidFill>
            <a:round/>
          </a:ln>
        </p:spPr>
        <p:txBody>
          <a:bodyPr bIns="45000" lIns="90000" rIns="90000" tIns="45000"/>
          <a:p>
            <a:r>
              <a:rPr b="1" lang="ru-RU">
                <a:solidFill>
                  <a:srgbClr val="ffffff"/>
                </a:solidFill>
                <a:latin typeface="Times New Roman"/>
              </a:rPr>
              <a:t>Прием документов</a:t>
            </a:r>
            <a:endParaRPr/>
          </a:p>
        </p:txBody>
      </p:sp>
    </p:spTree>
  </p:cSld>
  <p:transition advTm="3000" spd="med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